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rialle Bold" panose="020B0604020202020204" charset="0"/>
      <p:regular r:id="rId32"/>
    </p:embeddedFont>
    <p:embeddedFont>
      <p:font typeface="Black Mango" panose="020B0604020202020204" charset="0"/>
      <p:regular r:id="rId33"/>
    </p:embeddedFont>
    <p:embeddedFont>
      <p:font typeface="Black Mango Bold" panose="020B0604020202020204" charset="0"/>
      <p:regular r:id="rId34"/>
    </p:embeddedFont>
    <p:embeddedFont>
      <p:font typeface="Canva Sans" panose="020B0604020202020204" charset="0"/>
      <p:regular r:id="rId35"/>
    </p:embeddedFont>
    <p:embeddedFont>
      <p:font typeface="Canva Sans Bold" panose="020B0604020202020204" charset="0"/>
      <p:regular r:id="rId36"/>
    </p:embeddedFont>
    <p:embeddedFont>
      <p:font typeface="Elephant" panose="02020904090505020303" pitchFamily="18" charset="0"/>
      <p:regular r:id="rId37"/>
      <p:italic r:id="rId38"/>
    </p:embeddedFont>
    <p:embeddedFont>
      <p:font typeface="League Spartan" panose="020B0604020202020204" charset="0"/>
      <p:regular r:id="rId39"/>
    </p:embeddedFont>
    <p:embeddedFont>
      <p:font typeface="Open Sans Condensed" panose="020B0604020202020204" charset="0"/>
      <p:regular r:id="rId40"/>
    </p:embeddedFont>
    <p:embeddedFont>
      <p:font typeface="Open Sans Condensed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8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95418" y="0"/>
            <a:ext cx="9457862" cy="5584370"/>
          </a:xfrm>
          <a:custGeom>
            <a:avLst/>
            <a:gdLst/>
            <a:ahLst/>
            <a:cxnLst/>
            <a:rect l="l" t="t" r="r" b="b"/>
            <a:pathLst>
              <a:path w="9457862" h="5584370">
                <a:moveTo>
                  <a:pt x="0" y="0"/>
                </a:moveTo>
                <a:lnTo>
                  <a:pt x="9457861" y="0"/>
                </a:lnTo>
                <a:lnTo>
                  <a:pt x="9457861" y="5584370"/>
                </a:lnTo>
                <a:lnTo>
                  <a:pt x="0" y="5584370"/>
                </a:lnTo>
                <a:lnTo>
                  <a:pt x="0" y="0"/>
                </a:lnTo>
                <a:close/>
              </a:path>
            </a:pathLst>
          </a:custGeom>
          <a:blipFill>
            <a:blip r:embed="rId2"/>
            <a:stretch>
              <a:fillRect l="-2985"/>
            </a:stretch>
          </a:blipFill>
        </p:spPr>
      </p:sp>
      <p:sp>
        <p:nvSpPr>
          <p:cNvPr id="3" name="Freeform 3"/>
          <p:cNvSpPr/>
          <p:nvPr/>
        </p:nvSpPr>
        <p:spPr>
          <a:xfrm>
            <a:off x="8795418" y="5475917"/>
            <a:ext cx="9457862" cy="4811083"/>
          </a:xfrm>
          <a:custGeom>
            <a:avLst/>
            <a:gdLst/>
            <a:ahLst/>
            <a:cxnLst/>
            <a:rect l="l" t="t" r="r" b="b"/>
            <a:pathLst>
              <a:path w="9457862" h="4811083">
                <a:moveTo>
                  <a:pt x="0" y="0"/>
                </a:moveTo>
                <a:lnTo>
                  <a:pt x="9457861" y="0"/>
                </a:lnTo>
                <a:lnTo>
                  <a:pt x="9457861" y="4811083"/>
                </a:lnTo>
                <a:lnTo>
                  <a:pt x="0" y="4811083"/>
                </a:lnTo>
                <a:lnTo>
                  <a:pt x="0" y="0"/>
                </a:lnTo>
                <a:close/>
              </a:path>
            </a:pathLst>
          </a:custGeom>
          <a:blipFill>
            <a:blip r:embed="rId3"/>
            <a:stretch>
              <a:fillRect l="-3356" t="-4890" r="-3356"/>
            </a:stretch>
          </a:blipFill>
          <a:ln cap="rnd">
            <a:noFill/>
            <a:prstDash val="lgDash"/>
            <a:round/>
          </a:ln>
        </p:spPr>
      </p:sp>
      <p:sp>
        <p:nvSpPr>
          <p:cNvPr id="4" name="TextBox 4"/>
          <p:cNvSpPr txBox="1"/>
          <p:nvPr/>
        </p:nvSpPr>
        <p:spPr>
          <a:xfrm>
            <a:off x="907066" y="1209675"/>
            <a:ext cx="7484399" cy="999744"/>
          </a:xfrm>
          <a:prstGeom prst="rect">
            <a:avLst/>
          </a:prstGeom>
        </p:spPr>
        <p:txBody>
          <a:bodyPr lIns="0" tIns="0" rIns="0" bIns="0" rtlCol="0" anchor="t">
            <a:spAutoFit/>
          </a:bodyPr>
          <a:lstStyle/>
          <a:p>
            <a:pPr algn="ctr">
              <a:lnSpc>
                <a:spcPts val="7488"/>
              </a:lnSpc>
            </a:pPr>
            <a:r>
              <a:rPr lang="en-US" sz="7800" spc="-156">
                <a:solidFill>
                  <a:srgbClr val="000000"/>
                </a:solidFill>
                <a:latin typeface="Black Mango"/>
              </a:rPr>
              <a:t>Bank</a:t>
            </a:r>
          </a:p>
        </p:txBody>
      </p:sp>
      <p:sp>
        <p:nvSpPr>
          <p:cNvPr id="5" name="TextBox 5"/>
          <p:cNvSpPr txBox="1"/>
          <p:nvPr/>
        </p:nvSpPr>
        <p:spPr>
          <a:xfrm>
            <a:off x="507295" y="2295954"/>
            <a:ext cx="8115300" cy="1942719"/>
          </a:xfrm>
          <a:prstGeom prst="rect">
            <a:avLst/>
          </a:prstGeom>
        </p:spPr>
        <p:txBody>
          <a:bodyPr lIns="0" tIns="0" rIns="0" bIns="0" rtlCol="0" anchor="t">
            <a:spAutoFit/>
          </a:bodyPr>
          <a:lstStyle/>
          <a:p>
            <a:pPr algn="ctr">
              <a:lnSpc>
                <a:spcPts val="7488"/>
              </a:lnSpc>
            </a:pPr>
            <a:r>
              <a:rPr lang="en-US" sz="7800" spc="-156">
                <a:solidFill>
                  <a:srgbClr val="000000"/>
                </a:solidFill>
                <a:latin typeface="Black Mango"/>
              </a:rPr>
              <a:t>Customer Churn </a:t>
            </a:r>
          </a:p>
        </p:txBody>
      </p:sp>
      <p:sp>
        <p:nvSpPr>
          <p:cNvPr id="6" name="TextBox 6"/>
          <p:cNvSpPr txBox="1"/>
          <p:nvPr/>
        </p:nvSpPr>
        <p:spPr>
          <a:xfrm>
            <a:off x="1751443" y="6091025"/>
            <a:ext cx="2454920" cy="496827"/>
          </a:xfrm>
          <a:prstGeom prst="rect">
            <a:avLst/>
          </a:prstGeom>
        </p:spPr>
        <p:txBody>
          <a:bodyPr lIns="0" tIns="0" rIns="0" bIns="0" rtlCol="0" anchor="t">
            <a:spAutoFit/>
          </a:bodyPr>
          <a:lstStyle/>
          <a:p>
            <a:pPr algn="ctr">
              <a:lnSpc>
                <a:spcPts val="4115"/>
              </a:lnSpc>
            </a:pPr>
            <a:r>
              <a:rPr lang="en-US" sz="2939">
                <a:solidFill>
                  <a:srgbClr val="000000"/>
                </a:solidFill>
                <a:latin typeface="Black Mango"/>
              </a:rPr>
              <a:t>Group Name :</a:t>
            </a:r>
          </a:p>
        </p:txBody>
      </p:sp>
      <p:sp>
        <p:nvSpPr>
          <p:cNvPr id="7" name="TextBox 7"/>
          <p:cNvSpPr txBox="1"/>
          <p:nvPr/>
        </p:nvSpPr>
        <p:spPr>
          <a:xfrm>
            <a:off x="4428544" y="6081500"/>
            <a:ext cx="2075557" cy="555522"/>
          </a:xfrm>
          <a:prstGeom prst="rect">
            <a:avLst/>
          </a:prstGeom>
        </p:spPr>
        <p:txBody>
          <a:bodyPr lIns="0" tIns="0" rIns="0" bIns="0" rtlCol="0" anchor="t">
            <a:spAutoFit/>
          </a:bodyPr>
          <a:lstStyle/>
          <a:p>
            <a:pPr algn="ctr">
              <a:lnSpc>
                <a:spcPts val="4555"/>
              </a:lnSpc>
            </a:pPr>
            <a:r>
              <a:rPr lang="en-US" sz="3254">
                <a:solidFill>
                  <a:srgbClr val="000000"/>
                </a:solidFill>
                <a:latin typeface="Black Mango Bold"/>
              </a:rPr>
              <a:t>THE BOYS</a:t>
            </a:r>
          </a:p>
        </p:txBody>
      </p:sp>
      <p:sp>
        <p:nvSpPr>
          <p:cNvPr id="8" name="TextBox 8"/>
          <p:cNvSpPr txBox="1"/>
          <p:nvPr/>
        </p:nvSpPr>
        <p:spPr>
          <a:xfrm>
            <a:off x="2190847" y="6968530"/>
            <a:ext cx="3625900" cy="2360811"/>
          </a:xfrm>
          <a:prstGeom prst="rect">
            <a:avLst/>
          </a:prstGeom>
        </p:spPr>
        <p:txBody>
          <a:bodyPr lIns="0" tIns="0" rIns="0" bIns="0" rtlCol="0" anchor="t">
            <a:spAutoFit/>
          </a:bodyPr>
          <a:lstStyle/>
          <a:p>
            <a:pPr algn="ctr">
              <a:lnSpc>
                <a:spcPts val="3751"/>
              </a:lnSpc>
            </a:pPr>
            <a:r>
              <a:rPr lang="en-US" sz="2679">
                <a:solidFill>
                  <a:srgbClr val="000000"/>
                </a:solidFill>
                <a:latin typeface="Black Mango Bold"/>
              </a:rPr>
              <a:t>Samrat Halder</a:t>
            </a:r>
          </a:p>
          <a:p>
            <a:pPr algn="ctr">
              <a:lnSpc>
                <a:spcPts val="3751"/>
              </a:lnSpc>
            </a:pPr>
            <a:r>
              <a:rPr lang="en-US" sz="2679">
                <a:solidFill>
                  <a:srgbClr val="000000"/>
                </a:solidFill>
                <a:latin typeface="Black Mango Bold"/>
              </a:rPr>
              <a:t>Sayan Mukherjee</a:t>
            </a:r>
          </a:p>
          <a:p>
            <a:pPr algn="ctr">
              <a:lnSpc>
                <a:spcPts val="3751"/>
              </a:lnSpc>
            </a:pPr>
            <a:r>
              <a:rPr lang="en-US" sz="2679">
                <a:solidFill>
                  <a:srgbClr val="000000"/>
                </a:solidFill>
                <a:latin typeface="Black Mango Bold"/>
              </a:rPr>
              <a:t>Soumo Biswas</a:t>
            </a:r>
          </a:p>
          <a:p>
            <a:pPr algn="ctr">
              <a:lnSpc>
                <a:spcPts val="3751"/>
              </a:lnSpc>
            </a:pPr>
            <a:r>
              <a:rPr lang="en-US" sz="2679">
                <a:solidFill>
                  <a:srgbClr val="000000"/>
                </a:solidFill>
                <a:latin typeface="Black Mango Bold"/>
              </a:rPr>
              <a:t>Krishanu Mukherjee</a:t>
            </a:r>
          </a:p>
          <a:p>
            <a:pPr algn="ctr">
              <a:lnSpc>
                <a:spcPts val="3751"/>
              </a:lnSpc>
            </a:pPr>
            <a:r>
              <a:rPr lang="en-US" sz="2679">
                <a:solidFill>
                  <a:srgbClr val="000000"/>
                </a:solidFill>
                <a:latin typeface="Black Mango Bold"/>
              </a:rPr>
              <a:t>Piyush Meena</a:t>
            </a:r>
          </a:p>
        </p:txBody>
      </p:sp>
      <p:sp>
        <p:nvSpPr>
          <p:cNvPr id="9" name="TextBox 9"/>
          <p:cNvSpPr txBox="1"/>
          <p:nvPr/>
        </p:nvSpPr>
        <p:spPr>
          <a:xfrm>
            <a:off x="2600646" y="3962991"/>
            <a:ext cx="4097238" cy="1335405"/>
          </a:xfrm>
          <a:prstGeom prst="rect">
            <a:avLst/>
          </a:prstGeom>
        </p:spPr>
        <p:txBody>
          <a:bodyPr lIns="0" tIns="0" rIns="0" bIns="0" rtlCol="0" anchor="t">
            <a:spAutoFit/>
          </a:bodyPr>
          <a:lstStyle/>
          <a:p>
            <a:pPr algn="ctr">
              <a:lnSpc>
                <a:spcPts val="10919"/>
              </a:lnSpc>
            </a:pPr>
            <a:r>
              <a:rPr lang="en-US" sz="7800">
                <a:solidFill>
                  <a:srgbClr val="000000"/>
                </a:solidFill>
                <a:latin typeface="Black Mango"/>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401324" y="1683362"/>
            <a:ext cx="10782238" cy="7027837"/>
          </a:xfrm>
          <a:custGeom>
            <a:avLst/>
            <a:gdLst/>
            <a:ahLst/>
            <a:cxnLst/>
            <a:rect l="l" t="t" r="r" b="b"/>
            <a:pathLst>
              <a:path w="10782238" h="7027837">
                <a:moveTo>
                  <a:pt x="0" y="0"/>
                </a:moveTo>
                <a:lnTo>
                  <a:pt x="10782238" y="0"/>
                </a:lnTo>
                <a:lnTo>
                  <a:pt x="10782238" y="7027837"/>
                </a:lnTo>
                <a:lnTo>
                  <a:pt x="0" y="7027837"/>
                </a:lnTo>
                <a:lnTo>
                  <a:pt x="0" y="0"/>
                </a:lnTo>
                <a:close/>
              </a:path>
            </a:pathLst>
          </a:custGeom>
          <a:blipFill>
            <a:blip r:embed="rId2"/>
            <a:stretch>
              <a:fillRect t="-4766" r="-1977"/>
            </a:stretch>
          </a:blipFill>
        </p:spPr>
      </p:sp>
      <p:sp>
        <p:nvSpPr>
          <p:cNvPr id="3" name="Freeform 3"/>
          <p:cNvSpPr/>
          <p:nvPr/>
        </p:nvSpPr>
        <p:spPr>
          <a:xfrm>
            <a:off x="9297129" y="1683362"/>
            <a:ext cx="1886433" cy="1818149"/>
          </a:xfrm>
          <a:custGeom>
            <a:avLst/>
            <a:gdLst/>
            <a:ahLst/>
            <a:cxnLst/>
            <a:rect l="l" t="t" r="r" b="b"/>
            <a:pathLst>
              <a:path w="1886433" h="1818149">
                <a:moveTo>
                  <a:pt x="0" y="0"/>
                </a:moveTo>
                <a:lnTo>
                  <a:pt x="1886433" y="0"/>
                </a:lnTo>
                <a:lnTo>
                  <a:pt x="1886433" y="1818149"/>
                </a:lnTo>
                <a:lnTo>
                  <a:pt x="0" y="1818149"/>
                </a:lnTo>
                <a:lnTo>
                  <a:pt x="0" y="0"/>
                </a:lnTo>
                <a:close/>
              </a:path>
            </a:pathLst>
          </a:custGeom>
          <a:blipFill>
            <a:blip r:embed="rId3"/>
            <a:stretch>
              <a:fillRect l="-453723" t="-8820" r="-6767" b="-280594"/>
            </a:stretch>
          </a:blipFill>
        </p:spPr>
      </p:sp>
      <p:sp>
        <p:nvSpPr>
          <p:cNvPr id="4" name="TextBox 4"/>
          <p:cNvSpPr txBox="1"/>
          <p:nvPr/>
        </p:nvSpPr>
        <p:spPr>
          <a:xfrm>
            <a:off x="11499636" y="3501511"/>
            <a:ext cx="6387040" cy="4743671"/>
          </a:xfrm>
          <a:prstGeom prst="rect">
            <a:avLst/>
          </a:prstGeom>
        </p:spPr>
        <p:txBody>
          <a:bodyPr lIns="0" tIns="0" rIns="0" bIns="0" rtlCol="0" anchor="t">
            <a:spAutoFit/>
          </a:bodyPr>
          <a:lstStyle/>
          <a:p>
            <a:pPr marL="472924" lvl="1" indent="-236462" algn="ctr">
              <a:lnSpc>
                <a:spcPts val="3066"/>
              </a:lnSpc>
              <a:buFont typeface="Arial"/>
              <a:buChar char="•"/>
            </a:pPr>
            <a:r>
              <a:rPr lang="en-US" sz="2190" dirty="0">
                <a:solidFill>
                  <a:srgbClr val="000000"/>
                </a:solidFill>
                <a:latin typeface="Open Sans Condensed"/>
              </a:rPr>
              <a:t>The age range appears to be between 20 and 100 years old.</a:t>
            </a:r>
          </a:p>
          <a:p>
            <a:pPr algn="ctr">
              <a:lnSpc>
                <a:spcPts val="3066"/>
              </a:lnSpc>
            </a:pPr>
            <a:endParaRPr lang="en-US" sz="2190" dirty="0">
              <a:solidFill>
                <a:srgbClr val="000000"/>
              </a:solidFill>
              <a:latin typeface="Open Sans Condensed"/>
            </a:endParaRPr>
          </a:p>
          <a:p>
            <a:pPr marL="472924" lvl="1" indent="-236462" algn="ctr">
              <a:lnSpc>
                <a:spcPts val="3066"/>
              </a:lnSpc>
              <a:buFont typeface="Arial"/>
              <a:buChar char="•"/>
            </a:pPr>
            <a:r>
              <a:rPr lang="en-US" sz="2190" dirty="0">
                <a:solidFill>
                  <a:srgbClr val="000000"/>
                </a:solidFill>
                <a:latin typeface="Open Sans Condensed"/>
              </a:rPr>
              <a:t>There seems to be a peak in the number of customers around 40 years old. This suggests that there might be more customers in this age group than any other age group.</a:t>
            </a:r>
          </a:p>
          <a:p>
            <a:pPr algn="ctr">
              <a:lnSpc>
                <a:spcPts val="3066"/>
              </a:lnSpc>
            </a:pPr>
            <a:endParaRPr lang="en-US" sz="2190" dirty="0">
              <a:solidFill>
                <a:srgbClr val="000000"/>
              </a:solidFill>
              <a:latin typeface="Open Sans Condensed"/>
            </a:endParaRPr>
          </a:p>
          <a:p>
            <a:pPr marL="472924" lvl="1" indent="-236462" algn="ctr">
              <a:lnSpc>
                <a:spcPts val="3066"/>
              </a:lnSpc>
              <a:buFont typeface="Arial"/>
              <a:buChar char="•"/>
            </a:pPr>
            <a:r>
              <a:rPr lang="en-US" sz="2190" dirty="0">
                <a:solidFill>
                  <a:srgbClr val="000000"/>
                </a:solidFill>
                <a:latin typeface="Open Sans Condensed"/>
              </a:rPr>
              <a:t>The data is grouped into bins. This means that the exact ages of the customers are not shown, but rather they are grouped into age ranges. For example, instead of showing the number of carriers at age 35, the graph might show the number of carriers between the ages of 30 and 39.</a:t>
            </a:r>
          </a:p>
          <a:p>
            <a:pPr algn="ctr">
              <a:lnSpc>
                <a:spcPts val="3066"/>
              </a:lnSpc>
            </a:pPr>
            <a:endParaRPr lang="en-US" sz="2190" dirty="0">
              <a:solidFill>
                <a:srgbClr val="000000"/>
              </a:solidFill>
              <a:latin typeface="Open Sans Condensed"/>
            </a:endParaRPr>
          </a:p>
        </p:txBody>
      </p:sp>
      <p:grpSp>
        <p:nvGrpSpPr>
          <p:cNvPr id="5" name="Group 5"/>
          <p:cNvGrpSpPr/>
          <p:nvPr/>
        </p:nvGrpSpPr>
        <p:grpSpPr>
          <a:xfrm>
            <a:off x="-1019525" y="8979497"/>
            <a:ext cx="10473125" cy="8871353"/>
            <a:chOff x="0" y="0"/>
            <a:chExt cx="2374900" cy="2011680"/>
          </a:xfrm>
        </p:grpSpPr>
        <p:sp>
          <p:nvSpPr>
            <p:cNvPr id="6" name="Freeform 6"/>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ADCC5D"/>
            </a:solidFill>
            <a:ln w="12700">
              <a:solidFill>
                <a:srgbClr val="000000"/>
              </a:solidFill>
            </a:ln>
          </p:spPr>
        </p:sp>
      </p:grpSp>
      <p:grpSp>
        <p:nvGrpSpPr>
          <p:cNvPr id="7" name="Group 7"/>
          <p:cNvGrpSpPr/>
          <p:nvPr/>
        </p:nvGrpSpPr>
        <p:grpSpPr>
          <a:xfrm>
            <a:off x="7205275" y="8979497"/>
            <a:ext cx="11479985" cy="9724223"/>
            <a:chOff x="0" y="0"/>
            <a:chExt cx="2374900" cy="2011680"/>
          </a:xfrm>
        </p:grpSpPr>
        <p:sp>
          <p:nvSpPr>
            <p:cNvPr id="8" name="Freeform 8"/>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607E81"/>
            </a:solidFill>
            <a:ln w="12700">
              <a:solidFill>
                <a:srgbClr val="000000"/>
              </a:solidFill>
            </a:ln>
          </p:spPr>
        </p:sp>
      </p:grpSp>
      <p:grpSp>
        <p:nvGrpSpPr>
          <p:cNvPr id="9" name="Group 9"/>
          <p:cNvGrpSpPr/>
          <p:nvPr/>
        </p:nvGrpSpPr>
        <p:grpSpPr>
          <a:xfrm>
            <a:off x="-871476" y="-7678477"/>
            <a:ext cx="10473125" cy="8871353"/>
            <a:chOff x="0" y="0"/>
            <a:chExt cx="2374900" cy="2011680"/>
          </a:xfrm>
        </p:grpSpPr>
        <p:sp>
          <p:nvSpPr>
            <p:cNvPr id="10" name="Freeform 10"/>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5A5985"/>
            </a:solidFill>
            <a:ln w="12700">
              <a:solidFill>
                <a:srgbClr val="000000"/>
              </a:solidFill>
            </a:ln>
          </p:spPr>
        </p:sp>
      </p:grpSp>
      <p:grpSp>
        <p:nvGrpSpPr>
          <p:cNvPr id="11" name="Group 11"/>
          <p:cNvGrpSpPr/>
          <p:nvPr/>
        </p:nvGrpSpPr>
        <p:grpSpPr>
          <a:xfrm>
            <a:off x="7429524" y="-8695523"/>
            <a:ext cx="11479985" cy="9724223"/>
            <a:chOff x="0" y="0"/>
            <a:chExt cx="2374900" cy="2011680"/>
          </a:xfrm>
        </p:grpSpPr>
        <p:sp>
          <p:nvSpPr>
            <p:cNvPr id="12" name="Freeform 12"/>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5A5985"/>
            </a:solidFill>
            <a:ln w="12700">
              <a:solidFill>
                <a:srgbClr val="000000"/>
              </a:solidFill>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Freeform 2"/>
          <p:cNvSpPr/>
          <p:nvPr/>
        </p:nvSpPr>
        <p:spPr>
          <a:xfrm>
            <a:off x="0" y="-4136364"/>
            <a:ext cx="18114295" cy="18559729"/>
          </a:xfrm>
          <a:custGeom>
            <a:avLst/>
            <a:gdLst/>
            <a:ahLst/>
            <a:cxnLst/>
            <a:rect l="l" t="t" r="r" b="b"/>
            <a:pathLst>
              <a:path w="18114295" h="18559729">
                <a:moveTo>
                  <a:pt x="0" y="0"/>
                </a:moveTo>
                <a:lnTo>
                  <a:pt x="18114295" y="0"/>
                </a:lnTo>
                <a:lnTo>
                  <a:pt x="18114295" y="18559728"/>
                </a:lnTo>
                <a:lnTo>
                  <a:pt x="0" y="18559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374975" y="4274503"/>
            <a:ext cx="11538049" cy="1566544"/>
          </a:xfrm>
          <a:prstGeom prst="rect">
            <a:avLst/>
          </a:prstGeom>
        </p:spPr>
        <p:txBody>
          <a:bodyPr lIns="0" tIns="0" rIns="0" bIns="0" rtlCol="0" anchor="t">
            <a:spAutoFit/>
          </a:bodyPr>
          <a:lstStyle/>
          <a:p>
            <a:pPr algn="ctr">
              <a:lnSpc>
                <a:spcPts val="12880"/>
              </a:lnSpc>
            </a:pPr>
            <a:r>
              <a:rPr lang="en-US" sz="9200">
                <a:solidFill>
                  <a:srgbClr val="000000"/>
                </a:solidFill>
                <a:latin typeface="League Spartan"/>
              </a:rPr>
              <a:t>Logistic Regression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9629" y="659422"/>
            <a:ext cx="9488743" cy="4231144"/>
          </a:xfrm>
          <a:custGeom>
            <a:avLst/>
            <a:gdLst/>
            <a:ahLst/>
            <a:cxnLst/>
            <a:rect l="l" t="t" r="r" b="b"/>
            <a:pathLst>
              <a:path w="9488743" h="4231144">
                <a:moveTo>
                  <a:pt x="0" y="0"/>
                </a:moveTo>
                <a:lnTo>
                  <a:pt x="9488742" y="0"/>
                </a:lnTo>
                <a:lnTo>
                  <a:pt x="9488742" y="4231144"/>
                </a:lnTo>
                <a:lnTo>
                  <a:pt x="0" y="4231144"/>
                </a:lnTo>
                <a:lnTo>
                  <a:pt x="0" y="0"/>
                </a:lnTo>
                <a:close/>
              </a:path>
            </a:pathLst>
          </a:custGeom>
          <a:blipFill>
            <a:blip r:embed="rId2"/>
            <a:stretch>
              <a:fillRect t="-458" b="-458"/>
            </a:stretch>
          </a:blipFill>
        </p:spPr>
      </p:sp>
      <p:sp>
        <p:nvSpPr>
          <p:cNvPr id="3" name="TextBox 3"/>
          <p:cNvSpPr txBox="1"/>
          <p:nvPr/>
        </p:nvSpPr>
        <p:spPr>
          <a:xfrm>
            <a:off x="2188855" y="5344232"/>
            <a:ext cx="14406450" cy="4073860"/>
          </a:xfrm>
          <a:prstGeom prst="rect">
            <a:avLst/>
          </a:prstGeom>
        </p:spPr>
        <p:txBody>
          <a:bodyPr lIns="0" tIns="0" rIns="0" bIns="0" rtlCol="0" anchor="t">
            <a:spAutoFit/>
          </a:bodyPr>
          <a:lstStyle/>
          <a:p>
            <a:pPr algn="ctr">
              <a:lnSpc>
                <a:spcPts val="4634"/>
              </a:lnSpc>
            </a:pPr>
            <a:r>
              <a:rPr lang="en-US" sz="3310">
                <a:solidFill>
                  <a:srgbClr val="000000"/>
                </a:solidFill>
                <a:latin typeface="Open Sans Condensed Bold"/>
              </a:rPr>
              <a:t>Logistic regression assumes that the relationship between the independent variables and the log-odds of the dependent variable is linear. </a:t>
            </a:r>
          </a:p>
          <a:p>
            <a:pPr algn="ctr">
              <a:lnSpc>
                <a:spcPts val="4634"/>
              </a:lnSpc>
            </a:pPr>
            <a:endParaRPr lang="en-US" sz="3310">
              <a:solidFill>
                <a:srgbClr val="000000"/>
              </a:solidFill>
              <a:latin typeface="Open Sans Condensed Bold"/>
            </a:endParaRPr>
          </a:p>
          <a:p>
            <a:pPr algn="ctr">
              <a:lnSpc>
                <a:spcPts val="4634"/>
              </a:lnSpc>
            </a:pPr>
            <a:r>
              <a:rPr lang="en-US" sz="3310">
                <a:solidFill>
                  <a:srgbClr val="000000"/>
                </a:solidFill>
                <a:latin typeface="Open Sans Condensed Bold"/>
              </a:rPr>
              <a:t>This model will help the bank identify customers at high risk of churning, allowing for targeted retention strategies.</a:t>
            </a:r>
          </a:p>
          <a:p>
            <a:pPr algn="ctr">
              <a:lnSpc>
                <a:spcPts val="4634"/>
              </a:lnSpc>
            </a:pPr>
            <a:endParaRPr lang="en-US" sz="3310">
              <a:solidFill>
                <a:srgbClr val="000000"/>
              </a:solidFill>
              <a:latin typeface="Open Sans Condensed Bold"/>
            </a:endParaRPr>
          </a:p>
          <a:p>
            <a:pPr algn="ctr">
              <a:lnSpc>
                <a:spcPts val="4634"/>
              </a:lnSpc>
            </a:pPr>
            <a:endParaRPr lang="en-US" sz="3310">
              <a:solidFill>
                <a:srgbClr val="000000"/>
              </a:solidFill>
              <a:latin typeface="Open Sans Condensed Bold"/>
            </a:endParaRPr>
          </a:p>
        </p:txBody>
      </p:sp>
      <p:sp>
        <p:nvSpPr>
          <p:cNvPr id="4" name="Freeform 4"/>
          <p:cNvSpPr/>
          <p:nvPr/>
        </p:nvSpPr>
        <p:spPr>
          <a:xfrm rot="-5400000">
            <a:off x="14101892" y="6924527"/>
            <a:ext cx="5290308" cy="5420397"/>
          </a:xfrm>
          <a:custGeom>
            <a:avLst/>
            <a:gdLst/>
            <a:ahLst/>
            <a:cxnLst/>
            <a:rect l="l" t="t" r="r" b="b"/>
            <a:pathLst>
              <a:path w="5290308" h="5420397">
                <a:moveTo>
                  <a:pt x="0" y="0"/>
                </a:moveTo>
                <a:lnTo>
                  <a:pt x="5290308" y="0"/>
                </a:lnTo>
                <a:lnTo>
                  <a:pt x="5290308" y="5420397"/>
                </a:lnTo>
                <a:lnTo>
                  <a:pt x="0" y="5420397"/>
                </a:lnTo>
                <a:lnTo>
                  <a:pt x="0" y="0"/>
                </a:lnTo>
                <a:close/>
              </a:path>
            </a:pathLst>
          </a:custGeom>
          <a:blipFill>
            <a:blip r:embed="rId3">
              <a:alphaModFix amt="39000"/>
              <a:extLst>
                <a:ext uri="{96DAC541-7B7A-43D3-8B79-37D633B846F1}">
                  <asvg:svgBlip xmlns:asvg="http://schemas.microsoft.com/office/drawing/2016/SVG/main" r:embed="rId4"/>
                </a:ext>
              </a:extLst>
            </a:blip>
            <a:stretch>
              <a:fillRect l="-25" r="-25"/>
            </a:stretch>
          </a:blipFill>
        </p:spPr>
      </p:sp>
      <p:sp>
        <p:nvSpPr>
          <p:cNvPr id="5" name="Freeform 5"/>
          <p:cNvSpPr/>
          <p:nvPr/>
        </p:nvSpPr>
        <p:spPr>
          <a:xfrm rot="5400000">
            <a:off x="-4414393" y="6706386"/>
            <a:ext cx="9448800" cy="9448800"/>
          </a:xfrm>
          <a:custGeom>
            <a:avLst/>
            <a:gdLst/>
            <a:ahLst/>
            <a:cxnLst/>
            <a:rect l="l" t="t" r="r" b="b"/>
            <a:pathLst>
              <a:path w="9448800" h="9448800">
                <a:moveTo>
                  <a:pt x="0" y="0"/>
                </a:moveTo>
                <a:lnTo>
                  <a:pt x="9448800" y="0"/>
                </a:lnTo>
                <a:lnTo>
                  <a:pt x="9448800" y="9448800"/>
                </a:lnTo>
                <a:lnTo>
                  <a:pt x="0" y="9448800"/>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sp>
      <p:sp>
        <p:nvSpPr>
          <p:cNvPr id="6" name="Freeform 6"/>
          <p:cNvSpPr/>
          <p:nvPr/>
        </p:nvSpPr>
        <p:spPr>
          <a:xfrm rot="3685680">
            <a:off x="13712923" y="-5441954"/>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Freeform 2"/>
          <p:cNvSpPr/>
          <p:nvPr/>
        </p:nvSpPr>
        <p:spPr>
          <a:xfrm>
            <a:off x="1390087" y="1404840"/>
            <a:ext cx="7491173" cy="5589269"/>
          </a:xfrm>
          <a:custGeom>
            <a:avLst/>
            <a:gdLst/>
            <a:ahLst/>
            <a:cxnLst/>
            <a:rect l="l" t="t" r="r" b="b"/>
            <a:pathLst>
              <a:path w="7491173" h="5589269">
                <a:moveTo>
                  <a:pt x="0" y="0"/>
                </a:moveTo>
                <a:lnTo>
                  <a:pt x="7491173" y="0"/>
                </a:lnTo>
                <a:lnTo>
                  <a:pt x="7491173" y="5589269"/>
                </a:lnTo>
                <a:lnTo>
                  <a:pt x="0" y="5589269"/>
                </a:lnTo>
                <a:lnTo>
                  <a:pt x="0" y="0"/>
                </a:lnTo>
                <a:close/>
              </a:path>
            </a:pathLst>
          </a:custGeom>
          <a:blipFill>
            <a:blip r:embed="rId2"/>
            <a:stretch>
              <a:fillRect/>
            </a:stretch>
          </a:blipFill>
        </p:spPr>
      </p:sp>
      <p:sp>
        <p:nvSpPr>
          <p:cNvPr id="3" name="Freeform 3"/>
          <p:cNvSpPr/>
          <p:nvPr/>
        </p:nvSpPr>
        <p:spPr>
          <a:xfrm>
            <a:off x="9459914" y="1028700"/>
            <a:ext cx="7515987" cy="5856474"/>
          </a:xfrm>
          <a:custGeom>
            <a:avLst/>
            <a:gdLst/>
            <a:ahLst/>
            <a:cxnLst/>
            <a:rect l="l" t="t" r="r" b="b"/>
            <a:pathLst>
              <a:path w="7515987" h="5856474">
                <a:moveTo>
                  <a:pt x="0" y="0"/>
                </a:moveTo>
                <a:lnTo>
                  <a:pt x="7515988" y="0"/>
                </a:lnTo>
                <a:lnTo>
                  <a:pt x="7515988" y="5856474"/>
                </a:lnTo>
                <a:lnTo>
                  <a:pt x="0" y="5856474"/>
                </a:lnTo>
                <a:lnTo>
                  <a:pt x="0" y="0"/>
                </a:lnTo>
                <a:close/>
              </a:path>
            </a:pathLst>
          </a:custGeom>
          <a:blipFill>
            <a:blip r:embed="rId3"/>
            <a:stretch>
              <a:fillRect/>
            </a:stretch>
          </a:blipFill>
        </p:spPr>
      </p:sp>
      <p:sp>
        <p:nvSpPr>
          <p:cNvPr id="4" name="Freeform 4"/>
          <p:cNvSpPr/>
          <p:nvPr/>
        </p:nvSpPr>
        <p:spPr>
          <a:xfrm>
            <a:off x="8473007" y="7018450"/>
            <a:ext cx="8786293" cy="1325931"/>
          </a:xfrm>
          <a:custGeom>
            <a:avLst/>
            <a:gdLst/>
            <a:ahLst/>
            <a:cxnLst/>
            <a:rect l="l" t="t" r="r" b="b"/>
            <a:pathLst>
              <a:path w="8786293" h="1325931">
                <a:moveTo>
                  <a:pt x="0" y="0"/>
                </a:moveTo>
                <a:lnTo>
                  <a:pt x="8786293" y="0"/>
                </a:lnTo>
                <a:lnTo>
                  <a:pt x="8786293" y="1325931"/>
                </a:lnTo>
                <a:lnTo>
                  <a:pt x="0" y="1325931"/>
                </a:lnTo>
                <a:lnTo>
                  <a:pt x="0" y="0"/>
                </a:lnTo>
                <a:close/>
              </a:path>
            </a:pathLst>
          </a:custGeom>
          <a:blipFill>
            <a:blip r:embed="rId4">
              <a:alphaModFix amt="77000"/>
              <a:extLst>
                <a:ext uri="{96DAC541-7B7A-43D3-8B79-37D633B846F1}">
                  <asvg:svgBlip xmlns:asvg="http://schemas.microsoft.com/office/drawing/2016/SVG/main" r:embed="rId5"/>
                </a:ext>
              </a:extLst>
            </a:blip>
            <a:stretch>
              <a:fillRect/>
            </a:stretch>
          </a:blipFill>
        </p:spPr>
      </p:sp>
      <p:sp>
        <p:nvSpPr>
          <p:cNvPr id="5" name="Freeform 5"/>
          <p:cNvSpPr/>
          <p:nvPr/>
        </p:nvSpPr>
        <p:spPr>
          <a:xfrm rot="420248">
            <a:off x="1811691" y="6791139"/>
            <a:ext cx="6647965" cy="2601016"/>
          </a:xfrm>
          <a:custGeom>
            <a:avLst/>
            <a:gdLst/>
            <a:ahLst/>
            <a:cxnLst/>
            <a:rect l="l" t="t" r="r" b="b"/>
            <a:pathLst>
              <a:path w="6647965" h="2601016">
                <a:moveTo>
                  <a:pt x="0" y="0"/>
                </a:moveTo>
                <a:lnTo>
                  <a:pt x="6647965" y="0"/>
                </a:lnTo>
                <a:lnTo>
                  <a:pt x="6647965" y="2601016"/>
                </a:lnTo>
                <a:lnTo>
                  <a:pt x="0" y="2601016"/>
                </a:lnTo>
                <a:lnTo>
                  <a:pt x="0" y="0"/>
                </a:lnTo>
                <a:close/>
              </a:path>
            </a:pathLst>
          </a:custGeom>
          <a:blipFill>
            <a:blip r:embed="rId6">
              <a:alphaModFix amt="68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292595" y="7113617"/>
            <a:ext cx="7574261" cy="1646188"/>
          </a:xfrm>
          <a:prstGeom prst="rect">
            <a:avLst/>
          </a:prstGeom>
        </p:spPr>
        <p:txBody>
          <a:bodyPr lIns="0" tIns="0" rIns="0" bIns="0" rtlCol="0" anchor="t">
            <a:spAutoFit/>
          </a:bodyPr>
          <a:lstStyle/>
          <a:p>
            <a:pPr algn="ctr">
              <a:lnSpc>
                <a:spcPts val="3353"/>
              </a:lnSpc>
            </a:pPr>
            <a:r>
              <a:rPr lang="en-US" sz="2395">
                <a:solidFill>
                  <a:srgbClr val="000000"/>
                </a:solidFill>
                <a:latin typeface="Open Sans Condensed"/>
              </a:rPr>
              <a:t>With an Area Under the Curve (AUC) of 0.77, the model demonstrates commendable discriminative ability in distinguishing between positive and negative cases.</a:t>
            </a:r>
          </a:p>
          <a:p>
            <a:pPr algn="ctr">
              <a:lnSpc>
                <a:spcPts val="3353"/>
              </a:lnSpc>
            </a:pPr>
            <a:endParaRPr lang="en-US" sz="2395">
              <a:solidFill>
                <a:srgbClr val="000000"/>
              </a:solidFill>
              <a:latin typeface="Open Sans Condensed"/>
            </a:endParaRPr>
          </a:p>
        </p:txBody>
      </p:sp>
      <p:sp>
        <p:nvSpPr>
          <p:cNvPr id="7" name="TextBox 7"/>
          <p:cNvSpPr txBox="1"/>
          <p:nvPr/>
        </p:nvSpPr>
        <p:spPr>
          <a:xfrm>
            <a:off x="1893926" y="7529041"/>
            <a:ext cx="6579081" cy="815340"/>
          </a:xfrm>
          <a:prstGeom prst="rect">
            <a:avLst/>
          </a:prstGeom>
        </p:spPr>
        <p:txBody>
          <a:bodyPr lIns="0" tIns="0" rIns="0" bIns="0" rtlCol="0" anchor="t">
            <a:spAutoFit/>
          </a:bodyPr>
          <a:lstStyle/>
          <a:p>
            <a:pPr algn="ctr">
              <a:lnSpc>
                <a:spcPts val="3359"/>
              </a:lnSpc>
            </a:pPr>
            <a:r>
              <a:rPr lang="en-US" sz="2400">
                <a:solidFill>
                  <a:srgbClr val="000000"/>
                </a:solidFill>
                <a:latin typeface="Open Sans Condensed"/>
              </a:rPr>
              <a:t>From the confusion matrix, we obtain the Precision, Recall , Accuracy, F1-score of the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552980" y="1028700"/>
          <a:ext cx="13182040" cy="5351575"/>
        </p:xfrm>
        <a:graphic>
          <a:graphicData uri="http://schemas.openxmlformats.org/drawingml/2006/table">
            <a:tbl>
              <a:tblPr/>
              <a:tblGrid>
                <a:gridCol w="3172867">
                  <a:extLst>
                    <a:ext uri="{9D8B030D-6E8A-4147-A177-3AD203B41FA5}">
                      <a16:colId xmlns:a16="http://schemas.microsoft.com/office/drawing/2014/main" val="20000"/>
                    </a:ext>
                  </a:extLst>
                </a:gridCol>
                <a:gridCol w="3172867">
                  <a:extLst>
                    <a:ext uri="{9D8B030D-6E8A-4147-A177-3AD203B41FA5}">
                      <a16:colId xmlns:a16="http://schemas.microsoft.com/office/drawing/2014/main" val="20001"/>
                    </a:ext>
                  </a:extLst>
                </a:gridCol>
                <a:gridCol w="3418153">
                  <a:extLst>
                    <a:ext uri="{9D8B030D-6E8A-4147-A177-3AD203B41FA5}">
                      <a16:colId xmlns:a16="http://schemas.microsoft.com/office/drawing/2014/main" val="20002"/>
                    </a:ext>
                  </a:extLst>
                </a:gridCol>
                <a:gridCol w="3418153">
                  <a:extLst>
                    <a:ext uri="{9D8B030D-6E8A-4147-A177-3AD203B41FA5}">
                      <a16:colId xmlns:a16="http://schemas.microsoft.com/office/drawing/2014/main" val="20003"/>
                    </a:ext>
                  </a:extLst>
                </a:gridCol>
              </a:tblGrid>
              <a:tr h="1782870">
                <a:tc>
                  <a:txBody>
                    <a:bodyPr/>
                    <a:lstStyle/>
                    <a:p>
                      <a:pPr algn="ctr">
                        <a:lnSpc>
                          <a:spcPts val="2520"/>
                        </a:lnSpc>
                        <a:defRPr/>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Precision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Recall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f1-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0"/>
                  </a:ext>
                </a:extLst>
              </a:tr>
              <a:tr h="1631825">
                <a:tc>
                  <a:txBody>
                    <a:bodyPr/>
                    <a:lstStyle/>
                    <a:p>
                      <a:pPr algn="ctr">
                        <a:lnSpc>
                          <a:spcPts val="3499"/>
                        </a:lnSpc>
                        <a:defRPr/>
                      </a:pPr>
                      <a:r>
                        <a:rPr lang="en-US" sz="2499">
                          <a:solidFill>
                            <a:srgbClr val="000000"/>
                          </a:solidFill>
                          <a:latin typeface="Open Sans Condensed"/>
                        </a:rPr>
                        <a:t>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Condensed"/>
                        </a:rPr>
                        <a:t>0.91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0.70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0.79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extLst>
                  <a:ext uri="{0D108BD9-81ED-4DB2-BD59-A6C34878D82A}">
                    <a16:rowId xmlns:a16="http://schemas.microsoft.com/office/drawing/2014/main" val="10001"/>
                  </a:ext>
                </a:extLst>
              </a:tr>
              <a:tr h="1936880">
                <a:tc>
                  <a:txBody>
                    <a:bodyPr/>
                    <a:lstStyle/>
                    <a:p>
                      <a:pPr algn="ctr">
                        <a:lnSpc>
                          <a:spcPts val="3499"/>
                        </a:lnSpc>
                        <a:defRPr/>
                      </a:pPr>
                      <a:r>
                        <a:rPr lang="en-US" sz="2499">
                          <a:solidFill>
                            <a:srgbClr val="000000"/>
                          </a:solidFill>
                          <a:latin typeface="Open Sans Condensed"/>
                        </a:rPr>
                        <a:t>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Condensed"/>
                        </a:rPr>
                        <a:t>0.37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0.71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0.48</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A3DFE1"/>
                    </a:solidFill>
                  </a:tcPr>
                </a:tc>
                <a:extLst>
                  <a:ext uri="{0D108BD9-81ED-4DB2-BD59-A6C34878D82A}">
                    <a16:rowId xmlns:a16="http://schemas.microsoft.com/office/drawing/2014/main" val="10002"/>
                  </a:ext>
                </a:extLst>
              </a:tr>
            </a:tbl>
          </a:graphicData>
        </a:graphic>
      </p:graphicFrame>
      <p:sp>
        <p:nvSpPr>
          <p:cNvPr id="3" name="TextBox 3"/>
          <p:cNvSpPr txBox="1"/>
          <p:nvPr/>
        </p:nvSpPr>
        <p:spPr>
          <a:xfrm>
            <a:off x="3289185" y="6857244"/>
            <a:ext cx="12027537" cy="1471930"/>
          </a:xfrm>
          <a:prstGeom prst="rect">
            <a:avLst/>
          </a:prstGeom>
        </p:spPr>
        <p:txBody>
          <a:bodyPr lIns="0" tIns="0" rIns="0" bIns="0" rtlCol="0" anchor="t">
            <a:spAutoFit/>
          </a:bodyPr>
          <a:lstStyle/>
          <a:p>
            <a:pPr algn="ctr">
              <a:lnSpc>
                <a:spcPts val="3919"/>
              </a:lnSpc>
            </a:pPr>
            <a:r>
              <a:rPr lang="en-US" sz="2799">
                <a:solidFill>
                  <a:srgbClr val="000000">
                    <a:alpha val="75686"/>
                  </a:srgbClr>
                </a:solidFill>
                <a:latin typeface="Open Sans Condensed Bold"/>
              </a:rPr>
              <a:t>Accuracy of Logistic Regression model 70% that means among the 30% of</a:t>
            </a:r>
          </a:p>
          <a:p>
            <a:pPr algn="ctr">
              <a:lnSpc>
                <a:spcPts val="3919"/>
              </a:lnSpc>
            </a:pPr>
            <a:r>
              <a:rPr lang="en-US" sz="2799">
                <a:solidFill>
                  <a:srgbClr val="000000">
                    <a:alpha val="75686"/>
                  </a:srgbClr>
                </a:solidFill>
                <a:latin typeface="Open Sans Condensed Bold"/>
              </a:rPr>
              <a:t>the total data, for which we will predict the churn for a customer, our model</a:t>
            </a:r>
          </a:p>
          <a:p>
            <a:pPr algn="ctr">
              <a:lnSpc>
                <a:spcPts val="3919"/>
              </a:lnSpc>
            </a:pPr>
            <a:r>
              <a:rPr lang="en-US" sz="2799">
                <a:solidFill>
                  <a:srgbClr val="000000">
                    <a:alpha val="75686"/>
                  </a:srgbClr>
                </a:solidFill>
                <a:latin typeface="Open Sans Condensed Bold"/>
              </a:rPr>
              <a:t>predicts True positives and True negatives are total 70% of that 30% data.</a:t>
            </a:r>
          </a:p>
        </p:txBody>
      </p:sp>
      <p:grpSp>
        <p:nvGrpSpPr>
          <p:cNvPr id="4" name="Group 4"/>
          <p:cNvGrpSpPr/>
          <p:nvPr/>
        </p:nvGrpSpPr>
        <p:grpSpPr>
          <a:xfrm rot="-5400000">
            <a:off x="-9872441" y="-428279"/>
            <a:ext cx="12119652" cy="10266058"/>
            <a:chOff x="0" y="0"/>
            <a:chExt cx="2374900" cy="2011680"/>
          </a:xfrm>
        </p:grpSpPr>
        <p:sp>
          <p:nvSpPr>
            <p:cNvPr id="5" name="Freeform 5"/>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D98B5F"/>
            </a:solidFill>
            <a:ln w="12700">
              <a:solidFill>
                <a:srgbClr val="000000"/>
              </a:solidFill>
            </a:ln>
          </p:spPr>
        </p:sp>
      </p:grpSp>
      <p:grpSp>
        <p:nvGrpSpPr>
          <p:cNvPr id="6" name="Group 6"/>
          <p:cNvGrpSpPr/>
          <p:nvPr/>
        </p:nvGrpSpPr>
        <p:grpSpPr>
          <a:xfrm rot="-5400000">
            <a:off x="16040789" y="449221"/>
            <a:ext cx="12119652" cy="10266058"/>
            <a:chOff x="0" y="0"/>
            <a:chExt cx="2374900" cy="2011680"/>
          </a:xfrm>
        </p:grpSpPr>
        <p:sp>
          <p:nvSpPr>
            <p:cNvPr id="7" name="Freeform 7"/>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FF3E89">
                <a:alpha val="62745"/>
              </a:srgbClr>
            </a:solidFill>
            <a:ln w="12700">
              <a:solidFill>
                <a:srgbClr val="000000"/>
              </a:solidFill>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1512543"/>
            <a:ext cx="8278255" cy="7261915"/>
          </a:xfrm>
          <a:custGeom>
            <a:avLst/>
            <a:gdLst/>
            <a:ahLst/>
            <a:cxnLst/>
            <a:rect l="l" t="t" r="r" b="b"/>
            <a:pathLst>
              <a:path w="8278255" h="7261915">
                <a:moveTo>
                  <a:pt x="0" y="0"/>
                </a:moveTo>
                <a:lnTo>
                  <a:pt x="8278255" y="0"/>
                </a:lnTo>
                <a:lnTo>
                  <a:pt x="8278255" y="7261914"/>
                </a:lnTo>
                <a:lnTo>
                  <a:pt x="0" y="7261914"/>
                </a:lnTo>
                <a:lnTo>
                  <a:pt x="0" y="0"/>
                </a:lnTo>
                <a:close/>
              </a:path>
            </a:pathLst>
          </a:custGeom>
          <a:blipFill>
            <a:blip r:embed="rId2"/>
            <a:stretch>
              <a:fillRect/>
            </a:stretch>
          </a:blipFill>
        </p:spPr>
      </p:sp>
      <p:sp>
        <p:nvSpPr>
          <p:cNvPr id="3" name="TextBox 3"/>
          <p:cNvSpPr txBox="1"/>
          <p:nvPr/>
        </p:nvSpPr>
        <p:spPr>
          <a:xfrm>
            <a:off x="9453412" y="3869726"/>
            <a:ext cx="9283077" cy="2414198"/>
          </a:xfrm>
          <a:prstGeom prst="rect">
            <a:avLst/>
          </a:prstGeom>
        </p:spPr>
        <p:txBody>
          <a:bodyPr lIns="0" tIns="0" rIns="0" bIns="0" rtlCol="0" anchor="t">
            <a:spAutoFit/>
          </a:bodyPr>
          <a:lstStyle/>
          <a:p>
            <a:pPr algn="ctr">
              <a:lnSpc>
                <a:spcPts val="9733"/>
              </a:lnSpc>
            </a:pPr>
            <a:r>
              <a:rPr lang="en-US" sz="6952">
                <a:solidFill>
                  <a:srgbClr val="000000"/>
                </a:solidFill>
                <a:latin typeface="Black Mango"/>
              </a:rPr>
              <a:t>K - Nearest Neighborhood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14212" b="-19269"/>
            </a:stretch>
          </a:blipFill>
        </p:spPr>
      </p:sp>
      <p:sp>
        <p:nvSpPr>
          <p:cNvPr id="3" name="TextBox 3"/>
          <p:cNvSpPr txBox="1"/>
          <p:nvPr/>
        </p:nvSpPr>
        <p:spPr>
          <a:xfrm>
            <a:off x="1760625" y="2170759"/>
            <a:ext cx="15101389" cy="5375944"/>
          </a:xfrm>
          <a:prstGeom prst="rect">
            <a:avLst/>
          </a:prstGeom>
        </p:spPr>
        <p:txBody>
          <a:bodyPr lIns="0" tIns="0" rIns="0" bIns="0" rtlCol="0" anchor="t">
            <a:spAutoFit/>
          </a:bodyPr>
          <a:lstStyle/>
          <a:p>
            <a:pPr algn="ctr">
              <a:lnSpc>
                <a:spcPts val="6088"/>
              </a:lnSpc>
            </a:pPr>
            <a:r>
              <a:rPr lang="en-US" sz="4348">
                <a:solidFill>
                  <a:srgbClr val="000000"/>
                </a:solidFill>
                <a:latin typeface="Open Sans Condensed Bold"/>
              </a:rPr>
              <a:t> </a:t>
            </a:r>
            <a:r>
              <a:rPr lang="en-US" sz="4348">
                <a:solidFill>
                  <a:srgbClr val="FF914D"/>
                </a:solidFill>
                <a:latin typeface="Open Sans Condensed Bold"/>
              </a:rPr>
              <a:t>KNN</a:t>
            </a:r>
            <a:r>
              <a:rPr lang="en-US" sz="4348">
                <a:solidFill>
                  <a:srgbClr val="000000"/>
                </a:solidFill>
                <a:latin typeface="Open Sans Condensed Bold"/>
              </a:rPr>
              <a:t> operates on the principle that similar data points are located close to each other in the feature space. It makes predictions for new data points by finding the K nearest neighbors based on a distance metric (e.g., Euclidean distance) and assigning the majority class (for classification) or averaging the values (for regression) of these neighbors.</a:t>
            </a:r>
          </a:p>
          <a:p>
            <a:pPr algn="ctr">
              <a:lnSpc>
                <a:spcPts val="6088"/>
              </a:lnSpc>
            </a:pPr>
            <a:endParaRPr lang="en-US" sz="4348">
              <a:solidFill>
                <a:srgbClr val="000000"/>
              </a:solidFill>
              <a:latin typeface="Open Sans Condensed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499401" y="766597"/>
          <a:ext cx="12860569" cy="5110473"/>
        </p:xfrm>
        <a:graphic>
          <a:graphicData uri="http://schemas.openxmlformats.org/drawingml/2006/table">
            <a:tbl>
              <a:tblPr/>
              <a:tblGrid>
                <a:gridCol w="3104487">
                  <a:extLst>
                    <a:ext uri="{9D8B030D-6E8A-4147-A177-3AD203B41FA5}">
                      <a16:colId xmlns:a16="http://schemas.microsoft.com/office/drawing/2014/main" val="20000"/>
                    </a:ext>
                  </a:extLst>
                </a:gridCol>
                <a:gridCol w="3238740">
                  <a:extLst>
                    <a:ext uri="{9D8B030D-6E8A-4147-A177-3AD203B41FA5}">
                      <a16:colId xmlns:a16="http://schemas.microsoft.com/office/drawing/2014/main" val="20001"/>
                    </a:ext>
                  </a:extLst>
                </a:gridCol>
                <a:gridCol w="3416802">
                  <a:extLst>
                    <a:ext uri="{9D8B030D-6E8A-4147-A177-3AD203B41FA5}">
                      <a16:colId xmlns:a16="http://schemas.microsoft.com/office/drawing/2014/main" val="20002"/>
                    </a:ext>
                  </a:extLst>
                </a:gridCol>
                <a:gridCol w="3100540">
                  <a:extLst>
                    <a:ext uri="{9D8B030D-6E8A-4147-A177-3AD203B41FA5}">
                      <a16:colId xmlns:a16="http://schemas.microsoft.com/office/drawing/2014/main" val="20003"/>
                    </a:ext>
                  </a:extLst>
                </a:gridCol>
              </a:tblGrid>
              <a:tr h="1702547">
                <a:tc>
                  <a:txBody>
                    <a:bodyPr/>
                    <a:lstStyle/>
                    <a:p>
                      <a:pPr algn="ctr">
                        <a:lnSpc>
                          <a:spcPts val="2520"/>
                        </a:lnSpc>
                        <a:defRPr/>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tc>
                  <a:txBody>
                    <a:bodyPr/>
                    <a:lstStyle/>
                    <a:p>
                      <a:pPr algn="ctr">
                        <a:lnSpc>
                          <a:spcPts val="4199"/>
                        </a:lnSpc>
                        <a:defRPr/>
                      </a:pPr>
                      <a:r>
                        <a:rPr lang="en-US" sz="2999">
                          <a:solidFill>
                            <a:srgbClr val="000000"/>
                          </a:solidFill>
                          <a:latin typeface="Black Mango Bold"/>
                        </a:rPr>
                        <a:t>Precision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tc>
                  <a:txBody>
                    <a:bodyPr/>
                    <a:lstStyle/>
                    <a:p>
                      <a:pPr algn="ctr">
                        <a:lnSpc>
                          <a:spcPts val="4199"/>
                        </a:lnSpc>
                        <a:defRPr/>
                      </a:pPr>
                      <a:r>
                        <a:rPr lang="en-US" sz="2999">
                          <a:solidFill>
                            <a:srgbClr val="000000"/>
                          </a:solidFill>
                          <a:latin typeface="Black Mango Bold"/>
                        </a:rPr>
                        <a:t>Recall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tc>
                  <a:txBody>
                    <a:bodyPr/>
                    <a:lstStyle/>
                    <a:p>
                      <a:pPr algn="ctr">
                        <a:lnSpc>
                          <a:spcPts val="4199"/>
                        </a:lnSpc>
                        <a:defRPr/>
                      </a:pPr>
                      <a:r>
                        <a:rPr lang="en-US" sz="2999">
                          <a:solidFill>
                            <a:srgbClr val="000000"/>
                          </a:solidFill>
                          <a:latin typeface="Black Mango Bold"/>
                        </a:rPr>
                        <a:t>f1-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extLst>
                  <a:ext uri="{0D108BD9-81ED-4DB2-BD59-A6C34878D82A}">
                    <a16:rowId xmlns:a16="http://schemas.microsoft.com/office/drawing/2014/main" val="10000"/>
                  </a:ext>
                </a:extLst>
              </a:tr>
              <a:tr h="1558307">
                <a:tc>
                  <a:txBody>
                    <a:bodyPr/>
                    <a:lstStyle/>
                    <a:p>
                      <a:pPr algn="ctr">
                        <a:lnSpc>
                          <a:spcPts val="3919"/>
                        </a:lnSpc>
                        <a:defRPr/>
                      </a:pPr>
                      <a:r>
                        <a:rPr lang="en-US" sz="2799">
                          <a:solidFill>
                            <a:srgbClr val="000000"/>
                          </a:solidFill>
                          <a:latin typeface="Open Sans Condensed"/>
                        </a:rPr>
                        <a:t>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tc>
                  <a:txBody>
                    <a:bodyPr/>
                    <a:lstStyle/>
                    <a:p>
                      <a:pPr algn="ctr">
                        <a:lnSpc>
                          <a:spcPts val="3919"/>
                        </a:lnSpc>
                        <a:defRPr/>
                      </a:pPr>
                      <a:r>
                        <a:rPr lang="en-US" sz="2799">
                          <a:solidFill>
                            <a:srgbClr val="000000"/>
                          </a:solidFill>
                          <a:latin typeface="Open Sans Condensed"/>
                        </a:rPr>
                        <a:t>0.81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tc>
                  <a:txBody>
                    <a:bodyPr/>
                    <a:lstStyle/>
                    <a:p>
                      <a:pPr algn="ctr">
                        <a:lnSpc>
                          <a:spcPts val="3919"/>
                        </a:lnSpc>
                        <a:defRPr/>
                      </a:pPr>
                      <a:r>
                        <a:rPr lang="en-US" sz="2799">
                          <a:solidFill>
                            <a:srgbClr val="000000"/>
                          </a:solidFill>
                          <a:latin typeface="Open Sans Condensed"/>
                        </a:rPr>
                        <a:t>0.98</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tc>
                  <a:txBody>
                    <a:bodyPr/>
                    <a:lstStyle/>
                    <a:p>
                      <a:pPr algn="ctr">
                        <a:lnSpc>
                          <a:spcPts val="3919"/>
                        </a:lnSpc>
                        <a:defRPr/>
                      </a:pPr>
                      <a:r>
                        <a:rPr lang="en-US" sz="2799">
                          <a:solidFill>
                            <a:srgbClr val="000000"/>
                          </a:solidFill>
                          <a:latin typeface="Open Sans Condensed"/>
                        </a:rPr>
                        <a:t>0.89</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extLst>
                  <a:ext uri="{0D108BD9-81ED-4DB2-BD59-A6C34878D82A}">
                    <a16:rowId xmlns:a16="http://schemas.microsoft.com/office/drawing/2014/main" val="10001"/>
                  </a:ext>
                </a:extLst>
              </a:tr>
              <a:tr h="1849619">
                <a:tc>
                  <a:txBody>
                    <a:bodyPr/>
                    <a:lstStyle/>
                    <a:p>
                      <a:pPr algn="ctr">
                        <a:lnSpc>
                          <a:spcPts val="3919"/>
                        </a:lnSpc>
                        <a:defRPr/>
                      </a:pPr>
                      <a:r>
                        <a:rPr lang="en-US" sz="2799">
                          <a:solidFill>
                            <a:srgbClr val="000000"/>
                          </a:solidFill>
                          <a:latin typeface="Open Sans Condensed"/>
                        </a:rPr>
                        <a:t>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C6F8FF"/>
                    </a:solidFill>
                  </a:tcPr>
                </a:tc>
                <a:tc>
                  <a:txBody>
                    <a:bodyPr/>
                    <a:lstStyle/>
                    <a:p>
                      <a:pPr algn="ctr">
                        <a:lnSpc>
                          <a:spcPts val="3919"/>
                        </a:lnSpc>
                        <a:defRPr/>
                      </a:pPr>
                      <a:r>
                        <a:rPr lang="en-US" sz="2799">
                          <a:solidFill>
                            <a:srgbClr val="000000"/>
                          </a:solidFill>
                          <a:latin typeface="Open Sans Condensed"/>
                        </a:rPr>
                        <a:t>0.47</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tc>
                  <a:txBody>
                    <a:bodyPr/>
                    <a:lstStyle/>
                    <a:p>
                      <a:pPr algn="ctr">
                        <a:lnSpc>
                          <a:spcPts val="3919"/>
                        </a:lnSpc>
                        <a:defRPr/>
                      </a:pPr>
                      <a:r>
                        <a:rPr lang="en-US" sz="2799">
                          <a:solidFill>
                            <a:srgbClr val="000000"/>
                          </a:solidFill>
                          <a:latin typeface="Open Sans Condensed"/>
                        </a:rPr>
                        <a:t>0.08</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tc>
                  <a:txBody>
                    <a:bodyPr/>
                    <a:lstStyle/>
                    <a:p>
                      <a:pPr algn="ctr">
                        <a:lnSpc>
                          <a:spcPts val="3919"/>
                        </a:lnSpc>
                        <a:defRPr/>
                      </a:pPr>
                      <a:r>
                        <a:rPr lang="en-US" sz="2799">
                          <a:solidFill>
                            <a:srgbClr val="000000"/>
                          </a:solidFill>
                          <a:latin typeface="Open Sans Condensed"/>
                        </a:rPr>
                        <a:t>0.13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AECEC"/>
                    </a:solidFill>
                  </a:tcPr>
                </a:tc>
                <a:extLst>
                  <a:ext uri="{0D108BD9-81ED-4DB2-BD59-A6C34878D82A}">
                    <a16:rowId xmlns:a16="http://schemas.microsoft.com/office/drawing/2014/main" val="10002"/>
                  </a:ext>
                </a:extLst>
              </a:tr>
            </a:tbl>
          </a:graphicData>
        </a:graphic>
      </p:graphicFrame>
      <p:sp>
        <p:nvSpPr>
          <p:cNvPr id="3" name="Freeform 3"/>
          <p:cNvSpPr/>
          <p:nvPr/>
        </p:nvSpPr>
        <p:spPr>
          <a:xfrm>
            <a:off x="3156761" y="6289491"/>
            <a:ext cx="11179549" cy="3147803"/>
          </a:xfrm>
          <a:custGeom>
            <a:avLst/>
            <a:gdLst/>
            <a:ahLst/>
            <a:cxnLst/>
            <a:rect l="l" t="t" r="r" b="b"/>
            <a:pathLst>
              <a:path w="11179549" h="3147803">
                <a:moveTo>
                  <a:pt x="0" y="0"/>
                </a:moveTo>
                <a:lnTo>
                  <a:pt x="11179549" y="0"/>
                </a:lnTo>
                <a:lnTo>
                  <a:pt x="11179549" y="3147803"/>
                </a:lnTo>
                <a:lnTo>
                  <a:pt x="0" y="3147803"/>
                </a:lnTo>
                <a:lnTo>
                  <a:pt x="0" y="0"/>
                </a:lnTo>
                <a:close/>
              </a:path>
            </a:pathLst>
          </a:custGeom>
          <a:blipFill>
            <a:blip r:embed="rId2">
              <a:alphaModFix amt="70000"/>
            </a:blip>
            <a:stretch>
              <a:fillRect t="-24717" b="-3138"/>
            </a:stretch>
          </a:blipFill>
        </p:spPr>
      </p:sp>
      <p:sp>
        <p:nvSpPr>
          <p:cNvPr id="4" name="TextBox 4"/>
          <p:cNvSpPr txBox="1"/>
          <p:nvPr/>
        </p:nvSpPr>
        <p:spPr>
          <a:xfrm>
            <a:off x="3156761" y="6660286"/>
            <a:ext cx="11545850" cy="1967412"/>
          </a:xfrm>
          <a:prstGeom prst="rect">
            <a:avLst/>
          </a:prstGeom>
        </p:spPr>
        <p:txBody>
          <a:bodyPr lIns="0" tIns="0" rIns="0" bIns="0" rtlCol="0" anchor="t">
            <a:spAutoFit/>
          </a:bodyPr>
          <a:lstStyle/>
          <a:p>
            <a:pPr algn="ctr">
              <a:lnSpc>
                <a:spcPts val="3909"/>
              </a:lnSpc>
            </a:pPr>
            <a:r>
              <a:rPr lang="en-US" sz="2792">
                <a:solidFill>
                  <a:srgbClr val="000000"/>
                </a:solidFill>
                <a:latin typeface="Open Sans Condensed Bold"/>
              </a:rPr>
              <a:t>The accuracy of the model is 0.80, which means it gets 80% of the</a:t>
            </a:r>
          </a:p>
          <a:p>
            <a:pPr algn="ctr">
              <a:lnSpc>
                <a:spcPts val="3909"/>
              </a:lnSpc>
            </a:pPr>
            <a:r>
              <a:rPr lang="en-US" sz="2792">
                <a:solidFill>
                  <a:srgbClr val="000000"/>
                </a:solidFill>
                <a:latin typeface="Open Sans Condensed Bold"/>
              </a:rPr>
              <a:t>predictions correct. However, this high accuracy is mostly due to the fact that</a:t>
            </a:r>
          </a:p>
          <a:p>
            <a:pPr algn="ctr">
              <a:lnSpc>
                <a:spcPts val="3909"/>
              </a:lnSpc>
            </a:pPr>
            <a:r>
              <a:rPr lang="en-US" sz="2792">
                <a:solidFill>
                  <a:srgbClr val="000000"/>
                </a:solidFill>
                <a:latin typeface="Open Sans Condensed Bold"/>
              </a:rPr>
              <a:t>there are many more class 0 instances. The model performs poorly on the</a:t>
            </a:r>
          </a:p>
          <a:p>
            <a:pPr algn="ctr">
              <a:lnSpc>
                <a:spcPts val="3909"/>
              </a:lnSpc>
            </a:pPr>
            <a:r>
              <a:rPr lang="en-US" sz="2792">
                <a:solidFill>
                  <a:srgbClr val="000000"/>
                </a:solidFill>
                <a:latin typeface="Open Sans Condensed Bold"/>
              </a:rPr>
              <a:t>minority class (class 1).</a:t>
            </a:r>
          </a:p>
        </p:txBody>
      </p:sp>
      <p:sp>
        <p:nvSpPr>
          <p:cNvPr id="5" name="Freeform 5"/>
          <p:cNvSpPr/>
          <p:nvPr/>
        </p:nvSpPr>
        <p:spPr>
          <a:xfrm rot="-5400000">
            <a:off x="14501746" y="7150451"/>
            <a:ext cx="5290308" cy="5420397"/>
          </a:xfrm>
          <a:custGeom>
            <a:avLst/>
            <a:gdLst/>
            <a:ahLst/>
            <a:cxnLst/>
            <a:rect l="l" t="t" r="r" b="b"/>
            <a:pathLst>
              <a:path w="5290308" h="5420397">
                <a:moveTo>
                  <a:pt x="0" y="0"/>
                </a:moveTo>
                <a:lnTo>
                  <a:pt x="5290308" y="0"/>
                </a:lnTo>
                <a:lnTo>
                  <a:pt x="5290308" y="5420397"/>
                </a:lnTo>
                <a:lnTo>
                  <a:pt x="0" y="5420397"/>
                </a:lnTo>
                <a:lnTo>
                  <a:pt x="0" y="0"/>
                </a:lnTo>
                <a:close/>
              </a:path>
            </a:pathLst>
          </a:custGeom>
          <a:blipFill>
            <a:blip r:embed="rId3">
              <a:alphaModFix amt="73000"/>
              <a:extLst>
                <a:ext uri="{96DAC541-7B7A-43D3-8B79-37D633B846F1}">
                  <asvg:svgBlip xmlns:asvg="http://schemas.microsoft.com/office/drawing/2016/SVG/main" r:embed="rId4"/>
                </a:ext>
              </a:extLst>
            </a:blip>
            <a:stretch>
              <a:fillRect l="-25" r="-25"/>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9524255" y="2071961"/>
            <a:ext cx="8411982" cy="6143079"/>
          </a:xfrm>
          <a:custGeom>
            <a:avLst/>
            <a:gdLst/>
            <a:ahLst/>
            <a:cxnLst/>
            <a:rect l="l" t="t" r="r" b="b"/>
            <a:pathLst>
              <a:path w="8411982" h="6143079">
                <a:moveTo>
                  <a:pt x="0" y="0"/>
                </a:moveTo>
                <a:lnTo>
                  <a:pt x="8411982" y="0"/>
                </a:lnTo>
                <a:lnTo>
                  <a:pt x="8411982" y="6143078"/>
                </a:lnTo>
                <a:lnTo>
                  <a:pt x="0" y="6143078"/>
                </a:lnTo>
                <a:lnTo>
                  <a:pt x="0" y="0"/>
                </a:lnTo>
                <a:close/>
              </a:path>
            </a:pathLst>
          </a:custGeom>
          <a:blipFill>
            <a:blip r:embed="rId2"/>
            <a:stretch>
              <a:fillRect/>
            </a:stretch>
          </a:blipFill>
        </p:spPr>
      </p:sp>
      <p:sp>
        <p:nvSpPr>
          <p:cNvPr id="3" name="Freeform 3"/>
          <p:cNvSpPr/>
          <p:nvPr/>
        </p:nvSpPr>
        <p:spPr>
          <a:xfrm>
            <a:off x="0" y="1286789"/>
            <a:ext cx="9443718" cy="7469123"/>
          </a:xfrm>
          <a:custGeom>
            <a:avLst/>
            <a:gdLst/>
            <a:ahLst/>
            <a:cxnLst/>
            <a:rect l="l" t="t" r="r" b="b"/>
            <a:pathLst>
              <a:path w="9443718" h="7469123">
                <a:moveTo>
                  <a:pt x="0" y="0"/>
                </a:moveTo>
                <a:lnTo>
                  <a:pt x="9443718" y="0"/>
                </a:lnTo>
                <a:lnTo>
                  <a:pt x="9443718" y="7469123"/>
                </a:lnTo>
                <a:lnTo>
                  <a:pt x="0" y="7469123"/>
                </a:lnTo>
                <a:lnTo>
                  <a:pt x="0" y="0"/>
                </a:lnTo>
                <a:close/>
              </a:path>
            </a:pathLst>
          </a:custGeom>
          <a:blipFill>
            <a:blip r:embed="rId3">
              <a:alphaModFix amt="44999"/>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78113" y="3451071"/>
            <a:ext cx="7815019" cy="1259840"/>
          </a:xfrm>
          <a:prstGeom prst="rect">
            <a:avLst/>
          </a:prstGeom>
        </p:spPr>
        <p:txBody>
          <a:bodyPr lIns="0" tIns="0" rIns="0" bIns="0" rtlCol="0" anchor="t">
            <a:spAutoFit/>
          </a:bodyPr>
          <a:lstStyle/>
          <a:p>
            <a:pPr algn="ctr">
              <a:lnSpc>
                <a:spcPts val="10360"/>
              </a:lnSpc>
            </a:pPr>
            <a:r>
              <a:rPr lang="en-US" sz="7400">
                <a:solidFill>
                  <a:srgbClr val="000000"/>
                </a:solidFill>
                <a:latin typeface="Black Mango Bold"/>
              </a:rPr>
              <a:t>Support Vector</a:t>
            </a:r>
          </a:p>
        </p:txBody>
      </p:sp>
      <p:sp>
        <p:nvSpPr>
          <p:cNvPr id="5" name="TextBox 5"/>
          <p:cNvSpPr txBox="1"/>
          <p:nvPr/>
        </p:nvSpPr>
        <p:spPr>
          <a:xfrm>
            <a:off x="1820406" y="5171797"/>
            <a:ext cx="5097363" cy="1377949"/>
          </a:xfrm>
          <a:prstGeom prst="rect">
            <a:avLst/>
          </a:prstGeom>
        </p:spPr>
        <p:txBody>
          <a:bodyPr lIns="0" tIns="0" rIns="0" bIns="0" rtlCol="0" anchor="t">
            <a:spAutoFit/>
          </a:bodyPr>
          <a:lstStyle/>
          <a:p>
            <a:pPr algn="ctr">
              <a:lnSpc>
                <a:spcPts val="11200"/>
              </a:lnSpc>
            </a:pPr>
            <a:r>
              <a:rPr lang="en-US" sz="8000">
                <a:solidFill>
                  <a:srgbClr val="000000"/>
                </a:solidFill>
                <a:latin typeface="Black Mango Bold"/>
              </a:rPr>
              <a:t>Machines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15055" b="-5055"/>
            </a:stretch>
          </a:blipFill>
        </p:spPr>
      </p:sp>
      <p:sp>
        <p:nvSpPr>
          <p:cNvPr id="3" name="TextBox 3"/>
          <p:cNvSpPr txBox="1"/>
          <p:nvPr/>
        </p:nvSpPr>
        <p:spPr>
          <a:xfrm>
            <a:off x="1454281" y="2266505"/>
            <a:ext cx="15379439" cy="3962400"/>
          </a:xfrm>
          <a:prstGeom prst="rect">
            <a:avLst/>
          </a:prstGeom>
        </p:spPr>
        <p:txBody>
          <a:bodyPr lIns="0" tIns="0" rIns="0" bIns="0" rtlCol="0" anchor="t">
            <a:spAutoFit/>
          </a:bodyPr>
          <a:lstStyle/>
          <a:p>
            <a:pPr algn="ctr">
              <a:lnSpc>
                <a:spcPts val="6299"/>
              </a:lnSpc>
            </a:pPr>
            <a:r>
              <a:rPr lang="en-US" sz="4500">
                <a:solidFill>
                  <a:srgbClr val="8C52FF"/>
                </a:solidFill>
                <a:latin typeface="Open Sans Condensed Bold"/>
              </a:rPr>
              <a:t>SVM</a:t>
            </a:r>
            <a:r>
              <a:rPr lang="en-US" sz="4500">
                <a:solidFill>
                  <a:srgbClr val="000000"/>
                </a:solidFill>
                <a:latin typeface="Open Sans Condensed Bold"/>
              </a:rPr>
              <a:t> works by finding the hyperplane that best separates the data points into different classes. The optimal hyperplane is the one that maximizes the margin, which is the distance between the hyperplane and the nearest data points (support vectors) from each class.</a:t>
            </a:r>
          </a:p>
          <a:p>
            <a:pPr algn="ctr">
              <a:lnSpc>
                <a:spcPts val="6299"/>
              </a:lnSpc>
            </a:pPr>
            <a:endParaRPr lang="en-US" sz="4500">
              <a:solidFill>
                <a:srgbClr val="000000"/>
              </a:solidFill>
              <a:latin typeface="Open Sans Condense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3092962" y="1216913"/>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alphaModFix amt="19999"/>
            </a:blip>
            <a:stretch>
              <a:fillRect/>
            </a:stretch>
          </a:blipFill>
          <a:ln cap="sq">
            <a:noFill/>
            <a:prstDash val="lgDash"/>
            <a:miter/>
          </a:ln>
        </p:spPr>
      </p:sp>
      <p:sp>
        <p:nvSpPr>
          <p:cNvPr id="3" name="TextBox 3"/>
          <p:cNvSpPr txBox="1"/>
          <p:nvPr/>
        </p:nvSpPr>
        <p:spPr>
          <a:xfrm>
            <a:off x="1028700" y="1028700"/>
            <a:ext cx="16230600" cy="1190625"/>
          </a:xfrm>
          <a:prstGeom prst="rect">
            <a:avLst/>
          </a:prstGeom>
        </p:spPr>
        <p:txBody>
          <a:bodyPr lIns="0" tIns="0" rIns="0" bIns="0" rtlCol="0" anchor="t">
            <a:spAutoFit/>
          </a:bodyPr>
          <a:lstStyle/>
          <a:p>
            <a:pPr marL="0" lvl="0" indent="0" algn="ctr">
              <a:lnSpc>
                <a:spcPts val="9440"/>
              </a:lnSpc>
              <a:spcBef>
                <a:spcPct val="0"/>
              </a:spcBef>
            </a:pPr>
            <a:r>
              <a:rPr lang="en-US" sz="7866">
                <a:solidFill>
                  <a:srgbClr val="000000"/>
                </a:solidFill>
                <a:latin typeface="Black Mango"/>
              </a:rPr>
              <a:t>What is Bank Customer Churn ? </a:t>
            </a:r>
          </a:p>
        </p:txBody>
      </p:sp>
      <p:sp>
        <p:nvSpPr>
          <p:cNvPr id="4" name="TextBox 4"/>
          <p:cNvSpPr txBox="1"/>
          <p:nvPr/>
        </p:nvSpPr>
        <p:spPr>
          <a:xfrm>
            <a:off x="2321290" y="3115249"/>
            <a:ext cx="13645420" cy="3620900"/>
          </a:xfrm>
          <a:prstGeom prst="rect">
            <a:avLst/>
          </a:prstGeom>
        </p:spPr>
        <p:txBody>
          <a:bodyPr lIns="0" tIns="0" rIns="0" bIns="0" rtlCol="0" anchor="t">
            <a:spAutoFit/>
          </a:bodyPr>
          <a:lstStyle/>
          <a:p>
            <a:pPr algn="ctr">
              <a:lnSpc>
                <a:spcPts val="7272"/>
              </a:lnSpc>
              <a:spcBef>
                <a:spcPct val="0"/>
              </a:spcBef>
            </a:pPr>
            <a:r>
              <a:rPr lang="en-US" sz="5194" spc="-103">
                <a:solidFill>
                  <a:srgbClr val="000000"/>
                </a:solidFill>
                <a:latin typeface="Open Sans Condensed"/>
              </a:rPr>
              <a:t>Bank customer churn, also known as customer attrition or customer turnover, refers to the phenomenon where customers of a bank stop using its services and switch to another bank or financial institution.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3DFE1"/>
        </a:solidFill>
        <a:effectLst/>
      </p:bgPr>
    </p:bg>
    <p:spTree>
      <p:nvGrpSpPr>
        <p:cNvPr id="1" name=""/>
        <p:cNvGrpSpPr/>
        <p:nvPr/>
      </p:nvGrpSpPr>
      <p:grpSpPr>
        <a:xfrm>
          <a:off x="0" y="0"/>
          <a:ext cx="0" cy="0"/>
          <a:chOff x="0" y="0"/>
          <a:chExt cx="0" cy="0"/>
        </a:xfrm>
      </p:grpSpPr>
      <p:sp>
        <p:nvSpPr>
          <p:cNvPr id="2" name="Freeform 2"/>
          <p:cNvSpPr/>
          <p:nvPr/>
        </p:nvSpPr>
        <p:spPr>
          <a:xfrm>
            <a:off x="861381" y="1746516"/>
            <a:ext cx="7491173" cy="5589269"/>
          </a:xfrm>
          <a:custGeom>
            <a:avLst/>
            <a:gdLst/>
            <a:ahLst/>
            <a:cxnLst/>
            <a:rect l="l" t="t" r="r" b="b"/>
            <a:pathLst>
              <a:path w="7491173" h="5589269">
                <a:moveTo>
                  <a:pt x="0" y="0"/>
                </a:moveTo>
                <a:lnTo>
                  <a:pt x="7491173" y="0"/>
                </a:lnTo>
                <a:lnTo>
                  <a:pt x="7491173" y="5589269"/>
                </a:lnTo>
                <a:lnTo>
                  <a:pt x="0" y="5589269"/>
                </a:lnTo>
                <a:lnTo>
                  <a:pt x="0" y="0"/>
                </a:lnTo>
                <a:close/>
              </a:path>
            </a:pathLst>
          </a:custGeom>
          <a:blipFill>
            <a:blip r:embed="rId2"/>
            <a:stretch>
              <a:fillRect/>
            </a:stretch>
          </a:blipFill>
        </p:spPr>
      </p:sp>
      <p:sp>
        <p:nvSpPr>
          <p:cNvPr id="3" name="Freeform 3"/>
          <p:cNvSpPr/>
          <p:nvPr/>
        </p:nvSpPr>
        <p:spPr>
          <a:xfrm>
            <a:off x="9144000" y="1228079"/>
            <a:ext cx="7515987" cy="5856474"/>
          </a:xfrm>
          <a:custGeom>
            <a:avLst/>
            <a:gdLst/>
            <a:ahLst/>
            <a:cxnLst/>
            <a:rect l="l" t="t" r="r" b="b"/>
            <a:pathLst>
              <a:path w="7515987" h="5856474">
                <a:moveTo>
                  <a:pt x="0" y="0"/>
                </a:moveTo>
                <a:lnTo>
                  <a:pt x="7515987" y="0"/>
                </a:lnTo>
                <a:lnTo>
                  <a:pt x="7515987" y="5856474"/>
                </a:lnTo>
                <a:lnTo>
                  <a:pt x="0" y="5856474"/>
                </a:lnTo>
                <a:lnTo>
                  <a:pt x="0" y="0"/>
                </a:lnTo>
                <a:close/>
              </a:path>
            </a:pathLst>
          </a:custGeom>
          <a:blipFill>
            <a:blip r:embed="rId3"/>
            <a:stretch>
              <a:fillRect/>
            </a:stretch>
          </a:blipFill>
        </p:spPr>
      </p:sp>
      <p:sp>
        <p:nvSpPr>
          <p:cNvPr id="4" name="Freeform 4"/>
          <p:cNvSpPr/>
          <p:nvPr/>
        </p:nvSpPr>
        <p:spPr>
          <a:xfrm rot="-10718926">
            <a:off x="2256415" y="7281904"/>
            <a:ext cx="6613904" cy="1635438"/>
          </a:xfrm>
          <a:custGeom>
            <a:avLst/>
            <a:gdLst/>
            <a:ahLst/>
            <a:cxnLst/>
            <a:rect l="l" t="t" r="r" b="b"/>
            <a:pathLst>
              <a:path w="6613904" h="1635438">
                <a:moveTo>
                  <a:pt x="0" y="0"/>
                </a:moveTo>
                <a:lnTo>
                  <a:pt x="6613904" y="0"/>
                </a:lnTo>
                <a:lnTo>
                  <a:pt x="6613904" y="1635438"/>
                </a:lnTo>
                <a:lnTo>
                  <a:pt x="0" y="1635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430861" y="7204150"/>
            <a:ext cx="4942264" cy="1015411"/>
          </a:xfrm>
          <a:custGeom>
            <a:avLst/>
            <a:gdLst/>
            <a:ahLst/>
            <a:cxnLst/>
            <a:rect l="l" t="t" r="r" b="b"/>
            <a:pathLst>
              <a:path w="4942264" h="1015411">
                <a:moveTo>
                  <a:pt x="0" y="0"/>
                </a:moveTo>
                <a:lnTo>
                  <a:pt x="4942265" y="0"/>
                </a:lnTo>
                <a:lnTo>
                  <a:pt x="4942265" y="1015411"/>
                </a:lnTo>
                <a:lnTo>
                  <a:pt x="0" y="10154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384499" y="7384268"/>
            <a:ext cx="3320355" cy="497840"/>
          </a:xfrm>
          <a:prstGeom prst="rect">
            <a:avLst/>
          </a:prstGeom>
        </p:spPr>
        <p:txBody>
          <a:bodyPr lIns="0" tIns="0" rIns="0" bIns="0" rtlCol="0" anchor="t">
            <a:spAutoFit/>
          </a:bodyPr>
          <a:lstStyle/>
          <a:p>
            <a:pPr algn="ctr">
              <a:lnSpc>
                <a:spcPts val="4060"/>
              </a:lnSpc>
            </a:pPr>
            <a:r>
              <a:rPr lang="en-US" sz="2900">
                <a:solidFill>
                  <a:srgbClr val="000000"/>
                </a:solidFill>
                <a:latin typeface="Black Mango Bold"/>
              </a:rPr>
              <a:t>Confusion Matrix</a:t>
            </a:r>
          </a:p>
        </p:txBody>
      </p:sp>
      <p:sp>
        <p:nvSpPr>
          <p:cNvPr id="7" name="TextBox 7"/>
          <p:cNvSpPr txBox="1"/>
          <p:nvPr/>
        </p:nvSpPr>
        <p:spPr>
          <a:xfrm>
            <a:off x="12224371" y="7384268"/>
            <a:ext cx="2037904" cy="497840"/>
          </a:xfrm>
          <a:prstGeom prst="rect">
            <a:avLst/>
          </a:prstGeom>
        </p:spPr>
        <p:txBody>
          <a:bodyPr lIns="0" tIns="0" rIns="0" bIns="0" rtlCol="0" anchor="t">
            <a:spAutoFit/>
          </a:bodyPr>
          <a:lstStyle/>
          <a:p>
            <a:pPr algn="ctr">
              <a:lnSpc>
                <a:spcPts val="4060"/>
              </a:lnSpc>
            </a:pPr>
            <a:r>
              <a:rPr lang="en-US" sz="2900">
                <a:solidFill>
                  <a:srgbClr val="000000"/>
                </a:solidFill>
                <a:latin typeface="Black Mango Bold"/>
              </a:rPr>
              <a:t>ROC Curve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E95A6">
                <a:alpha val="100000"/>
              </a:srgbClr>
            </a:gs>
            <a:gs pos="100000">
              <a:srgbClr val="B457A2">
                <a:alpha val="100000"/>
              </a:srgbClr>
            </a:gs>
          </a:gsLst>
          <a:lin ang="54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633348" y="1430538"/>
          <a:ext cx="12592678" cy="5110473"/>
        </p:xfrm>
        <a:graphic>
          <a:graphicData uri="http://schemas.openxmlformats.org/drawingml/2006/table">
            <a:tbl>
              <a:tblPr/>
              <a:tblGrid>
                <a:gridCol w="3171814">
                  <a:extLst>
                    <a:ext uri="{9D8B030D-6E8A-4147-A177-3AD203B41FA5}">
                      <a16:colId xmlns:a16="http://schemas.microsoft.com/office/drawing/2014/main" val="20000"/>
                    </a:ext>
                  </a:extLst>
                </a:gridCol>
                <a:gridCol w="3106015">
                  <a:extLst>
                    <a:ext uri="{9D8B030D-6E8A-4147-A177-3AD203B41FA5}">
                      <a16:colId xmlns:a16="http://schemas.microsoft.com/office/drawing/2014/main" val="20001"/>
                    </a:ext>
                  </a:extLst>
                </a:gridCol>
                <a:gridCol w="3187242">
                  <a:extLst>
                    <a:ext uri="{9D8B030D-6E8A-4147-A177-3AD203B41FA5}">
                      <a16:colId xmlns:a16="http://schemas.microsoft.com/office/drawing/2014/main" val="20002"/>
                    </a:ext>
                  </a:extLst>
                </a:gridCol>
                <a:gridCol w="3127607">
                  <a:extLst>
                    <a:ext uri="{9D8B030D-6E8A-4147-A177-3AD203B41FA5}">
                      <a16:colId xmlns:a16="http://schemas.microsoft.com/office/drawing/2014/main" val="20003"/>
                    </a:ext>
                  </a:extLst>
                </a:gridCol>
              </a:tblGrid>
              <a:tr h="1702547">
                <a:tc>
                  <a:txBody>
                    <a:bodyPr/>
                    <a:lstStyle/>
                    <a:p>
                      <a:pPr algn="ctr">
                        <a:lnSpc>
                          <a:spcPts val="2520"/>
                        </a:lnSpc>
                        <a:defRPr/>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Precision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E4E4E4"/>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Recall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E4E4E4"/>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f1-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558307">
                <a:tc>
                  <a:txBody>
                    <a:bodyPr/>
                    <a:lstStyle/>
                    <a:p>
                      <a:pPr algn="ctr">
                        <a:lnSpc>
                          <a:spcPts val="4199"/>
                        </a:lnSpc>
                        <a:defRPr/>
                      </a:pPr>
                      <a:r>
                        <a:rPr lang="en-US" sz="2999">
                          <a:solidFill>
                            <a:srgbClr val="000000"/>
                          </a:solidFill>
                          <a:latin typeface="Open Sans Condensed"/>
                        </a:rPr>
                        <a:t>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Open Sans Condensed"/>
                        </a:rPr>
                        <a:t>0.85</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tc>
                  <a:txBody>
                    <a:bodyPr/>
                    <a:lstStyle/>
                    <a:p>
                      <a:pPr algn="ctr">
                        <a:lnSpc>
                          <a:spcPts val="4199"/>
                        </a:lnSpc>
                        <a:defRPr/>
                      </a:pPr>
                      <a:r>
                        <a:rPr lang="en-US" sz="2999">
                          <a:solidFill>
                            <a:srgbClr val="000000"/>
                          </a:solidFill>
                          <a:latin typeface="Open Sans Condensed"/>
                        </a:rPr>
                        <a:t>0.99</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tc>
                  <a:txBody>
                    <a:bodyPr/>
                    <a:lstStyle/>
                    <a:p>
                      <a:pPr algn="ctr">
                        <a:lnSpc>
                          <a:spcPts val="4199"/>
                        </a:lnSpc>
                        <a:defRPr/>
                      </a:pPr>
                      <a:r>
                        <a:rPr lang="en-US" sz="2999">
                          <a:solidFill>
                            <a:srgbClr val="000000"/>
                          </a:solidFill>
                          <a:latin typeface="Open Sans Condensed"/>
                        </a:rPr>
                        <a:t>0.91</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49619">
                <a:tc>
                  <a:txBody>
                    <a:bodyPr/>
                    <a:lstStyle/>
                    <a:p>
                      <a:pPr algn="ctr">
                        <a:lnSpc>
                          <a:spcPts val="4199"/>
                        </a:lnSpc>
                        <a:defRPr/>
                      </a:pPr>
                      <a:r>
                        <a:rPr lang="en-US" sz="2999">
                          <a:solidFill>
                            <a:srgbClr val="000000"/>
                          </a:solidFill>
                          <a:latin typeface="Open Sans Condensed"/>
                        </a:rPr>
                        <a:t>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Open Sans Condensed"/>
                        </a:rPr>
                        <a:t>0.86</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tc>
                  <a:txBody>
                    <a:bodyPr/>
                    <a:lstStyle/>
                    <a:p>
                      <a:pPr algn="ctr">
                        <a:lnSpc>
                          <a:spcPts val="4199"/>
                        </a:lnSpc>
                        <a:defRPr/>
                      </a:pPr>
                      <a:r>
                        <a:rPr lang="en-US" sz="2999">
                          <a:solidFill>
                            <a:srgbClr val="000000"/>
                          </a:solidFill>
                          <a:latin typeface="Open Sans Condensed"/>
                        </a:rPr>
                        <a:t>0.27</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tc>
                  <a:txBody>
                    <a:bodyPr/>
                    <a:lstStyle/>
                    <a:p>
                      <a:pPr algn="ctr">
                        <a:lnSpc>
                          <a:spcPts val="4199"/>
                        </a:lnSpc>
                        <a:defRPr/>
                      </a:pPr>
                      <a:r>
                        <a:rPr lang="en-US" sz="2999">
                          <a:solidFill>
                            <a:srgbClr val="000000"/>
                          </a:solidFill>
                          <a:latin typeface="Open Sans Condensed"/>
                        </a:rPr>
                        <a:t>0.41</a:t>
                      </a:r>
                      <a:endParaRPr lang="en-US" sz="1100"/>
                    </a:p>
                  </a:txBody>
                  <a:tcPr marL="190500" marR="190500" marT="190500" marB="190500" anchor="ctr">
                    <a:lnL w="38100" cap="flat" cmpd="sng" algn="ctr">
                      <a:solidFill>
                        <a:srgbClr val="E4E4E4"/>
                      </a:solidFill>
                      <a:prstDash val="solid"/>
                      <a:round/>
                      <a:headEnd type="none" w="med" len="med"/>
                      <a:tailEnd type="none" w="med" len="med"/>
                    </a:lnL>
                    <a:lnR w="38100" cap="flat" cmpd="sng" algn="ctr">
                      <a:solidFill>
                        <a:srgbClr val="E4E4E4"/>
                      </a:solidFill>
                      <a:prstDash val="solid"/>
                      <a:round/>
                      <a:headEnd type="none" w="med" len="med"/>
                      <a:tailEnd type="none" w="med" len="med"/>
                    </a:lnR>
                    <a:lnT w="38100" cap="flat" cmpd="sng" algn="ctr">
                      <a:solidFill>
                        <a:srgbClr val="E4E4E4"/>
                      </a:solidFill>
                      <a:prstDash val="solid"/>
                      <a:round/>
                      <a:headEnd type="none" w="med" len="med"/>
                      <a:tailEnd type="none" w="med" len="med"/>
                    </a:lnT>
                    <a:lnB w="38100" cap="flat" cmpd="sng" algn="ctr">
                      <a:solidFill>
                        <a:srgbClr val="E4E4E4"/>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bl>
          </a:graphicData>
        </a:graphic>
      </p:graphicFrame>
      <p:sp>
        <p:nvSpPr>
          <p:cNvPr id="3" name="TextBox 3"/>
          <p:cNvSpPr txBox="1"/>
          <p:nvPr/>
        </p:nvSpPr>
        <p:spPr>
          <a:xfrm>
            <a:off x="3364565" y="7014651"/>
            <a:ext cx="11130243" cy="1047750"/>
          </a:xfrm>
          <a:prstGeom prst="rect">
            <a:avLst/>
          </a:prstGeom>
        </p:spPr>
        <p:txBody>
          <a:bodyPr lIns="0" tIns="0" rIns="0" bIns="0" rtlCol="0" anchor="t">
            <a:spAutoFit/>
          </a:bodyPr>
          <a:lstStyle/>
          <a:p>
            <a:pPr algn="ctr">
              <a:lnSpc>
                <a:spcPts val="4200"/>
              </a:lnSpc>
            </a:pPr>
            <a:r>
              <a:rPr lang="en-US" sz="3000">
                <a:solidFill>
                  <a:srgbClr val="000000"/>
                </a:solidFill>
                <a:latin typeface="Open Sans Condensed Bold"/>
              </a:rPr>
              <a:t>The overall accuracy of the model is 0.849, which means that the model</a:t>
            </a:r>
          </a:p>
          <a:p>
            <a:pPr algn="ctr">
              <a:lnSpc>
                <a:spcPts val="4200"/>
              </a:lnSpc>
            </a:pPr>
            <a:r>
              <a:rPr lang="en-US" sz="3000">
                <a:solidFill>
                  <a:srgbClr val="000000"/>
                </a:solidFill>
                <a:latin typeface="Open Sans Condensed Bold"/>
              </a:rPr>
              <a:t>correctly classifies 85% of the loan applications.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3061843" y="1296411"/>
            <a:ext cx="12164313" cy="6051886"/>
          </a:xfrm>
          <a:custGeom>
            <a:avLst/>
            <a:gdLst/>
            <a:ahLst/>
            <a:cxnLst/>
            <a:rect l="l" t="t" r="r" b="b"/>
            <a:pathLst>
              <a:path w="12164313" h="6051886">
                <a:moveTo>
                  <a:pt x="0" y="0"/>
                </a:moveTo>
                <a:lnTo>
                  <a:pt x="12164314" y="0"/>
                </a:lnTo>
                <a:lnTo>
                  <a:pt x="12164314" y="6051885"/>
                </a:lnTo>
                <a:lnTo>
                  <a:pt x="0" y="6051885"/>
                </a:lnTo>
                <a:lnTo>
                  <a:pt x="0" y="0"/>
                </a:lnTo>
                <a:close/>
              </a:path>
            </a:pathLst>
          </a:custGeom>
          <a:blipFill>
            <a:blip r:embed="rId2"/>
            <a:stretch>
              <a:fillRect l="-4404" t="-7082" r="-2422"/>
            </a:stretch>
          </a:blipFill>
        </p:spPr>
      </p:sp>
      <p:sp>
        <p:nvSpPr>
          <p:cNvPr id="3" name="TextBox 3"/>
          <p:cNvSpPr txBox="1"/>
          <p:nvPr/>
        </p:nvSpPr>
        <p:spPr>
          <a:xfrm>
            <a:off x="3383012" y="7382266"/>
            <a:ext cx="11521976" cy="1259840"/>
          </a:xfrm>
          <a:prstGeom prst="rect">
            <a:avLst/>
          </a:prstGeom>
        </p:spPr>
        <p:txBody>
          <a:bodyPr lIns="0" tIns="0" rIns="0" bIns="0" rtlCol="0" anchor="t">
            <a:spAutoFit/>
          </a:bodyPr>
          <a:lstStyle/>
          <a:p>
            <a:pPr algn="ctr">
              <a:lnSpc>
                <a:spcPts val="10360"/>
              </a:lnSpc>
            </a:pPr>
            <a:r>
              <a:rPr lang="en-US" sz="7400">
                <a:solidFill>
                  <a:srgbClr val="000000"/>
                </a:solidFill>
                <a:latin typeface="Black Mango Bold"/>
              </a:rPr>
              <a:t>Decision Tree Classifier</a:t>
            </a:r>
          </a:p>
        </p:txBody>
      </p:sp>
      <p:grpSp>
        <p:nvGrpSpPr>
          <p:cNvPr id="4" name="Group 4"/>
          <p:cNvGrpSpPr/>
          <p:nvPr/>
        </p:nvGrpSpPr>
        <p:grpSpPr>
          <a:xfrm rot="-5400000">
            <a:off x="-9988387" y="-461743"/>
            <a:ext cx="12119652" cy="10266058"/>
            <a:chOff x="0" y="0"/>
            <a:chExt cx="2374900" cy="2011680"/>
          </a:xfrm>
        </p:grpSpPr>
        <p:sp>
          <p:nvSpPr>
            <p:cNvPr id="5" name="Freeform 5"/>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FF3392"/>
            </a:solidFill>
            <a:ln w="12700">
              <a:solidFill>
                <a:srgbClr val="000000"/>
              </a:solidFill>
            </a:ln>
          </p:spPr>
        </p:sp>
      </p:grpSp>
      <p:grpSp>
        <p:nvGrpSpPr>
          <p:cNvPr id="6" name="Group 6"/>
          <p:cNvGrpSpPr/>
          <p:nvPr/>
        </p:nvGrpSpPr>
        <p:grpSpPr>
          <a:xfrm rot="-5400000">
            <a:off x="16157912" y="516148"/>
            <a:ext cx="12119652" cy="10266058"/>
            <a:chOff x="0" y="0"/>
            <a:chExt cx="2374900" cy="2011680"/>
          </a:xfrm>
        </p:grpSpPr>
        <p:sp>
          <p:nvSpPr>
            <p:cNvPr id="7" name="Freeform 7"/>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3FB7B2"/>
            </a:solidFill>
            <a:ln w="12700">
              <a:solidFill>
                <a:srgbClr val="000000"/>
              </a:solidFill>
            </a:ln>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178556"/>
          </a:xfrm>
          <a:custGeom>
            <a:avLst/>
            <a:gdLst/>
            <a:ahLst/>
            <a:cxnLst/>
            <a:rect l="l" t="t" r="r" b="b"/>
            <a:pathLst>
              <a:path w="18288000" h="10178556">
                <a:moveTo>
                  <a:pt x="0" y="0"/>
                </a:moveTo>
                <a:lnTo>
                  <a:pt x="18288000" y="0"/>
                </a:lnTo>
                <a:lnTo>
                  <a:pt x="18288000" y="10178556"/>
                </a:lnTo>
                <a:lnTo>
                  <a:pt x="0" y="10178556"/>
                </a:lnTo>
                <a:lnTo>
                  <a:pt x="0" y="0"/>
                </a:lnTo>
                <a:close/>
              </a:path>
            </a:pathLst>
          </a:custGeom>
          <a:blipFill>
            <a:blip r:embed="rId2">
              <a:alphaModFix amt="42000"/>
            </a:blip>
            <a:stretch>
              <a:fillRect t="-88541" b="-80881"/>
            </a:stretch>
          </a:blipFill>
        </p:spPr>
      </p:sp>
      <p:sp>
        <p:nvSpPr>
          <p:cNvPr id="3" name="TextBox 3"/>
          <p:cNvSpPr txBox="1"/>
          <p:nvPr/>
        </p:nvSpPr>
        <p:spPr>
          <a:xfrm>
            <a:off x="1028700" y="3263549"/>
            <a:ext cx="16230600" cy="3683703"/>
          </a:xfrm>
          <a:prstGeom prst="rect">
            <a:avLst/>
          </a:prstGeom>
        </p:spPr>
        <p:txBody>
          <a:bodyPr lIns="0" tIns="0" rIns="0" bIns="0" rtlCol="0" anchor="t">
            <a:spAutoFit/>
          </a:bodyPr>
          <a:lstStyle/>
          <a:p>
            <a:pPr algn="ctr">
              <a:lnSpc>
                <a:spcPts val="5911"/>
              </a:lnSpc>
            </a:pPr>
            <a:r>
              <a:rPr lang="en-US" sz="4222">
                <a:solidFill>
                  <a:srgbClr val="000000"/>
                </a:solidFill>
                <a:latin typeface="Open Sans Condensed Bold"/>
              </a:rPr>
              <a:t>The tree structure is built recursively, starting from the root node and splitting the data into subsets based on the feature that provides the best separation. This process continues until a stopping criterion is met, such as a maximum tree depth or minimum number of samples in a node.</a:t>
            </a:r>
          </a:p>
          <a:p>
            <a:pPr algn="ctr">
              <a:lnSpc>
                <a:spcPts val="5911"/>
              </a:lnSpc>
            </a:pPr>
            <a:endParaRPr lang="en-US" sz="4222">
              <a:solidFill>
                <a:srgbClr val="000000"/>
              </a:solidFill>
              <a:latin typeface="Open Sans Condensed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247256" y="1028700"/>
          <a:ext cx="9699964" cy="5712041"/>
        </p:xfrm>
        <a:graphic>
          <a:graphicData uri="http://schemas.openxmlformats.org/drawingml/2006/table">
            <a:tbl>
              <a:tblPr/>
              <a:tblGrid>
                <a:gridCol w="2443204">
                  <a:extLst>
                    <a:ext uri="{9D8B030D-6E8A-4147-A177-3AD203B41FA5}">
                      <a16:colId xmlns:a16="http://schemas.microsoft.com/office/drawing/2014/main" val="20000"/>
                    </a:ext>
                  </a:extLst>
                </a:gridCol>
                <a:gridCol w="2392520">
                  <a:extLst>
                    <a:ext uri="{9D8B030D-6E8A-4147-A177-3AD203B41FA5}">
                      <a16:colId xmlns:a16="http://schemas.microsoft.com/office/drawing/2014/main" val="20001"/>
                    </a:ext>
                  </a:extLst>
                </a:gridCol>
                <a:gridCol w="2455088">
                  <a:extLst>
                    <a:ext uri="{9D8B030D-6E8A-4147-A177-3AD203B41FA5}">
                      <a16:colId xmlns:a16="http://schemas.microsoft.com/office/drawing/2014/main" val="20002"/>
                    </a:ext>
                  </a:extLst>
                </a:gridCol>
                <a:gridCol w="2409152">
                  <a:extLst>
                    <a:ext uri="{9D8B030D-6E8A-4147-A177-3AD203B41FA5}">
                      <a16:colId xmlns:a16="http://schemas.microsoft.com/office/drawing/2014/main" val="20003"/>
                    </a:ext>
                  </a:extLst>
                </a:gridCol>
              </a:tblGrid>
              <a:tr h="1902958">
                <a:tc>
                  <a:txBody>
                    <a:bodyPr/>
                    <a:lstStyle/>
                    <a:p>
                      <a:pPr algn="ctr">
                        <a:lnSpc>
                          <a:spcPts val="2520"/>
                        </a:lnSpc>
                        <a:defRPr/>
                      </a:pP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Precision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3FB7B2"/>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Recall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3FB7B2"/>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f1- score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3FB7B2"/>
                      </a:solidFill>
                      <a:prstDash val="solid"/>
                      <a:round/>
                      <a:headEnd type="none" w="med" len="med"/>
                      <a:tailEnd type="none" w="med" len="med"/>
                    </a:lnB>
                  </a:tcPr>
                </a:tc>
                <a:extLst>
                  <a:ext uri="{0D108BD9-81ED-4DB2-BD59-A6C34878D82A}">
                    <a16:rowId xmlns:a16="http://schemas.microsoft.com/office/drawing/2014/main" val="10000"/>
                  </a:ext>
                </a:extLst>
              </a:tr>
              <a:tr h="1741740">
                <a:tc>
                  <a:txBody>
                    <a:bodyPr/>
                    <a:lstStyle/>
                    <a:p>
                      <a:pPr algn="ctr">
                        <a:lnSpc>
                          <a:spcPts val="3499"/>
                        </a:lnSpc>
                        <a:defRPr/>
                      </a:pPr>
                      <a:r>
                        <a:rPr lang="en-US" sz="2499">
                          <a:solidFill>
                            <a:srgbClr val="000000"/>
                          </a:solidFill>
                          <a:latin typeface="Open Sans Condensed"/>
                        </a:rPr>
                        <a:t>0</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Condensed"/>
                        </a:rPr>
                        <a:t>0.87</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0.87</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0.87</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extLst>
                  <a:ext uri="{0D108BD9-81ED-4DB2-BD59-A6C34878D82A}">
                    <a16:rowId xmlns:a16="http://schemas.microsoft.com/office/drawing/2014/main" val="10001"/>
                  </a:ext>
                </a:extLst>
              </a:tr>
              <a:tr h="2067343">
                <a:tc>
                  <a:txBody>
                    <a:bodyPr/>
                    <a:lstStyle/>
                    <a:p>
                      <a:pPr algn="ctr">
                        <a:lnSpc>
                          <a:spcPts val="3499"/>
                        </a:lnSpc>
                        <a:defRPr/>
                      </a:pPr>
                      <a:r>
                        <a:rPr lang="en-US" sz="2499">
                          <a:solidFill>
                            <a:srgbClr val="000000"/>
                          </a:solidFill>
                          <a:latin typeface="Open Sans Condensed"/>
                        </a:rPr>
                        <a:t>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Open Sans Condensed"/>
                        </a:rPr>
                        <a:t>0.46</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0.48</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tc>
                  <a:txBody>
                    <a:bodyPr/>
                    <a:lstStyle/>
                    <a:p>
                      <a:pPr algn="ctr">
                        <a:lnSpc>
                          <a:spcPts val="3499"/>
                        </a:lnSpc>
                        <a:defRPr/>
                      </a:pPr>
                      <a:r>
                        <a:rPr lang="en-US" sz="2499">
                          <a:solidFill>
                            <a:srgbClr val="000000"/>
                          </a:solidFill>
                          <a:latin typeface="Open Sans Condensed"/>
                        </a:rPr>
                        <a:t>0.47</a:t>
                      </a:r>
                      <a:endParaRPr lang="en-US" sz="1100"/>
                    </a:p>
                  </a:txBody>
                  <a:tcPr marL="190500" marR="190500" marT="190500" marB="190500" anchor="ctr">
                    <a:lnL w="38100" cap="flat" cmpd="sng" algn="ctr">
                      <a:solidFill>
                        <a:srgbClr val="3FB7B2"/>
                      </a:solidFill>
                      <a:prstDash val="solid"/>
                      <a:round/>
                      <a:headEnd type="none" w="med" len="med"/>
                      <a:tailEnd type="none" w="med" len="med"/>
                    </a:lnL>
                    <a:lnR w="38100" cap="flat" cmpd="sng" algn="ctr">
                      <a:solidFill>
                        <a:srgbClr val="3FB7B2"/>
                      </a:solidFill>
                      <a:prstDash val="solid"/>
                      <a:round/>
                      <a:headEnd type="none" w="med" len="med"/>
                      <a:tailEnd type="none" w="med" len="med"/>
                    </a:lnR>
                    <a:lnT w="38100" cap="flat" cmpd="sng" algn="ctr">
                      <a:solidFill>
                        <a:srgbClr val="3FB7B2"/>
                      </a:solidFill>
                      <a:prstDash val="solid"/>
                      <a:round/>
                      <a:headEnd type="none" w="med" len="med"/>
                      <a:tailEnd type="none" w="med" len="med"/>
                    </a:lnT>
                    <a:lnB w="38100" cap="flat" cmpd="sng" algn="ctr">
                      <a:solidFill>
                        <a:srgbClr val="3FB7B2"/>
                      </a:solidFill>
                      <a:prstDash val="solid"/>
                      <a:round/>
                      <a:headEnd type="none" w="med" len="med"/>
                      <a:tailEnd type="none" w="med" len="med"/>
                    </a:lnB>
                    <a:solidFill>
                      <a:srgbClr val="A3DFE1"/>
                    </a:solidFill>
                  </a:tcPr>
                </a:tc>
                <a:extLst>
                  <a:ext uri="{0D108BD9-81ED-4DB2-BD59-A6C34878D82A}">
                    <a16:rowId xmlns:a16="http://schemas.microsoft.com/office/drawing/2014/main" val="10002"/>
                  </a:ext>
                </a:extLst>
              </a:tr>
            </a:tbl>
          </a:graphicData>
        </a:graphic>
      </p:graphicFrame>
      <p:sp>
        <p:nvSpPr>
          <p:cNvPr id="3" name="Freeform 3"/>
          <p:cNvSpPr/>
          <p:nvPr/>
        </p:nvSpPr>
        <p:spPr>
          <a:xfrm>
            <a:off x="511466" y="1162555"/>
            <a:ext cx="7330626" cy="5712041"/>
          </a:xfrm>
          <a:custGeom>
            <a:avLst/>
            <a:gdLst/>
            <a:ahLst/>
            <a:cxnLst/>
            <a:rect l="l" t="t" r="r" b="b"/>
            <a:pathLst>
              <a:path w="7330626" h="5712041">
                <a:moveTo>
                  <a:pt x="0" y="0"/>
                </a:moveTo>
                <a:lnTo>
                  <a:pt x="7330626" y="0"/>
                </a:lnTo>
                <a:lnTo>
                  <a:pt x="7330626" y="5712041"/>
                </a:lnTo>
                <a:lnTo>
                  <a:pt x="0" y="5712041"/>
                </a:lnTo>
                <a:lnTo>
                  <a:pt x="0" y="0"/>
                </a:lnTo>
                <a:close/>
              </a:path>
            </a:pathLst>
          </a:custGeom>
          <a:blipFill>
            <a:blip r:embed="rId2"/>
            <a:stretch>
              <a:fillRect/>
            </a:stretch>
          </a:blipFill>
        </p:spPr>
      </p:sp>
      <p:sp>
        <p:nvSpPr>
          <p:cNvPr id="4" name="Freeform 4"/>
          <p:cNvSpPr/>
          <p:nvPr/>
        </p:nvSpPr>
        <p:spPr>
          <a:xfrm>
            <a:off x="2028636" y="7348352"/>
            <a:ext cx="4318668" cy="651726"/>
          </a:xfrm>
          <a:custGeom>
            <a:avLst/>
            <a:gdLst/>
            <a:ahLst/>
            <a:cxnLst/>
            <a:rect l="l" t="t" r="r" b="b"/>
            <a:pathLst>
              <a:path w="4318668" h="651726">
                <a:moveTo>
                  <a:pt x="0" y="0"/>
                </a:moveTo>
                <a:lnTo>
                  <a:pt x="4318669" y="0"/>
                </a:lnTo>
                <a:lnTo>
                  <a:pt x="4318669" y="651726"/>
                </a:lnTo>
                <a:lnTo>
                  <a:pt x="0" y="651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247256" y="7218140"/>
            <a:ext cx="8852777" cy="1298575"/>
          </a:xfrm>
          <a:prstGeom prst="rect">
            <a:avLst/>
          </a:prstGeom>
        </p:spPr>
        <p:txBody>
          <a:bodyPr lIns="0" tIns="0" rIns="0" bIns="0" rtlCol="0" anchor="t">
            <a:spAutoFit/>
          </a:bodyPr>
          <a:lstStyle/>
          <a:p>
            <a:pPr algn="ctr">
              <a:lnSpc>
                <a:spcPts val="3499"/>
              </a:lnSpc>
            </a:pPr>
            <a:r>
              <a:rPr lang="en-US" sz="2499">
                <a:solidFill>
                  <a:srgbClr val="000000"/>
                </a:solidFill>
                <a:latin typeface="Canva Sans Bold"/>
              </a:rPr>
              <a:t>The overall accuracy of the model is 0.79, which means that the model correctly classifies 79% of the loan applications.</a:t>
            </a:r>
          </a:p>
        </p:txBody>
      </p:sp>
      <p:sp>
        <p:nvSpPr>
          <p:cNvPr id="6" name="TextBox 6"/>
          <p:cNvSpPr txBox="1"/>
          <p:nvPr/>
        </p:nvSpPr>
        <p:spPr>
          <a:xfrm>
            <a:off x="3192950" y="7409910"/>
            <a:ext cx="1967657" cy="481330"/>
          </a:xfrm>
          <a:prstGeom prst="rect">
            <a:avLst/>
          </a:prstGeom>
        </p:spPr>
        <p:txBody>
          <a:bodyPr lIns="0" tIns="0" rIns="0" bIns="0" rtlCol="0" anchor="t">
            <a:spAutoFit/>
          </a:bodyPr>
          <a:lstStyle/>
          <a:p>
            <a:pPr algn="ctr">
              <a:lnSpc>
                <a:spcPts val="3919"/>
              </a:lnSpc>
            </a:pPr>
            <a:r>
              <a:rPr lang="en-US" sz="2799">
                <a:solidFill>
                  <a:srgbClr val="000000"/>
                </a:solidFill>
                <a:latin typeface="Black Mango Bold"/>
              </a:rPr>
              <a:t>ROC Curve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53923" y="1977573"/>
            <a:ext cx="9213124" cy="6119764"/>
          </a:xfrm>
          <a:custGeom>
            <a:avLst/>
            <a:gdLst/>
            <a:ahLst/>
            <a:cxnLst/>
            <a:rect l="l" t="t" r="r" b="b"/>
            <a:pathLst>
              <a:path w="9213124" h="6119764">
                <a:moveTo>
                  <a:pt x="0" y="0"/>
                </a:moveTo>
                <a:lnTo>
                  <a:pt x="9213123" y="0"/>
                </a:lnTo>
                <a:lnTo>
                  <a:pt x="9213123" y="6119764"/>
                </a:lnTo>
                <a:lnTo>
                  <a:pt x="0" y="6119764"/>
                </a:lnTo>
                <a:lnTo>
                  <a:pt x="0" y="0"/>
                </a:lnTo>
                <a:close/>
              </a:path>
            </a:pathLst>
          </a:custGeom>
          <a:blipFill>
            <a:blip r:embed="rId2"/>
            <a:stretch>
              <a:fillRect/>
            </a:stretch>
          </a:blipFill>
        </p:spPr>
      </p:sp>
      <p:sp>
        <p:nvSpPr>
          <p:cNvPr id="3" name="Freeform 3"/>
          <p:cNvSpPr/>
          <p:nvPr/>
        </p:nvSpPr>
        <p:spPr>
          <a:xfrm>
            <a:off x="346821" y="2734729"/>
            <a:ext cx="2669477" cy="4114800"/>
          </a:xfrm>
          <a:custGeom>
            <a:avLst/>
            <a:gdLst/>
            <a:ahLst/>
            <a:cxnLst/>
            <a:rect l="l" t="t" r="r" b="b"/>
            <a:pathLst>
              <a:path w="2669477" h="4114800">
                <a:moveTo>
                  <a:pt x="0" y="0"/>
                </a:moveTo>
                <a:lnTo>
                  <a:pt x="2669476" y="0"/>
                </a:lnTo>
                <a:lnTo>
                  <a:pt x="26694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45231" y="4406992"/>
            <a:ext cx="6943142" cy="927101"/>
          </a:xfrm>
          <a:prstGeom prst="rect">
            <a:avLst/>
          </a:prstGeom>
        </p:spPr>
        <p:txBody>
          <a:bodyPr lIns="0" tIns="0" rIns="0" bIns="0" rtlCol="0" anchor="t">
            <a:spAutoFit/>
          </a:bodyPr>
          <a:lstStyle/>
          <a:p>
            <a:pPr algn="ctr">
              <a:lnSpc>
                <a:spcPts val="7699"/>
              </a:lnSpc>
            </a:pPr>
            <a:r>
              <a:rPr lang="en-US" sz="5499">
                <a:solidFill>
                  <a:srgbClr val="000000"/>
                </a:solidFill>
                <a:latin typeface="Black Mango Bold"/>
              </a:rPr>
              <a:t>Random Forest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327" b="-9264"/>
            </a:stretch>
          </a:blipFill>
        </p:spPr>
      </p:sp>
      <p:sp>
        <p:nvSpPr>
          <p:cNvPr id="3" name="TextBox 3"/>
          <p:cNvSpPr txBox="1"/>
          <p:nvPr/>
        </p:nvSpPr>
        <p:spPr>
          <a:xfrm>
            <a:off x="1028700" y="1247181"/>
            <a:ext cx="16230600" cy="6647180"/>
          </a:xfrm>
          <a:prstGeom prst="rect">
            <a:avLst/>
          </a:prstGeom>
        </p:spPr>
        <p:txBody>
          <a:bodyPr lIns="0" tIns="0" rIns="0" bIns="0" rtlCol="0" anchor="t">
            <a:spAutoFit/>
          </a:bodyPr>
          <a:lstStyle/>
          <a:p>
            <a:pPr algn="ctr">
              <a:lnSpc>
                <a:spcPts val="5320"/>
              </a:lnSpc>
            </a:pPr>
            <a:r>
              <a:rPr lang="en-US" sz="3800">
                <a:solidFill>
                  <a:srgbClr val="000000"/>
                </a:solidFill>
                <a:latin typeface="Open Sans Condensed Bold"/>
              </a:rPr>
              <a:t>Instead of relying on a single decision tree, Random Forest builds a "forest" of trees by training each tree on a random subset of the training data and a random subset of the input features. This randomness helps to decorrelate the individual trees and reduce overfitting.</a:t>
            </a:r>
          </a:p>
          <a:p>
            <a:pPr algn="ctr">
              <a:lnSpc>
                <a:spcPts val="5320"/>
              </a:lnSpc>
            </a:pPr>
            <a:endParaRPr lang="en-US" sz="3800">
              <a:solidFill>
                <a:srgbClr val="000000"/>
              </a:solidFill>
              <a:latin typeface="Open Sans Condensed Bold"/>
            </a:endParaRPr>
          </a:p>
          <a:p>
            <a:pPr algn="ctr">
              <a:lnSpc>
                <a:spcPts val="5320"/>
              </a:lnSpc>
            </a:pPr>
            <a:r>
              <a:rPr lang="en-US" sz="3800">
                <a:solidFill>
                  <a:srgbClr val="000000"/>
                </a:solidFill>
                <a:latin typeface="Open Sans Condensed Bold"/>
              </a:rPr>
              <a:t>During prediction, each tree in the forest independently makes a prediction, and the final prediction is determined by aggregating the predictions of all trees. For classification tasks, this typically involves taking a majority vote, while for regression tasks, it involves averaging the predictions.</a:t>
            </a:r>
          </a:p>
          <a:p>
            <a:pPr algn="ctr">
              <a:lnSpc>
                <a:spcPts val="5320"/>
              </a:lnSpc>
            </a:pPr>
            <a:endParaRPr lang="en-US" sz="3800">
              <a:solidFill>
                <a:srgbClr val="000000"/>
              </a:solidFill>
              <a:latin typeface="Open Sans Condensed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FFE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000061" y="1181100"/>
          <a:ext cx="12592678" cy="5110473"/>
        </p:xfrm>
        <a:graphic>
          <a:graphicData uri="http://schemas.openxmlformats.org/drawingml/2006/table">
            <a:tbl>
              <a:tblPr/>
              <a:tblGrid>
                <a:gridCol w="3171814">
                  <a:extLst>
                    <a:ext uri="{9D8B030D-6E8A-4147-A177-3AD203B41FA5}">
                      <a16:colId xmlns:a16="http://schemas.microsoft.com/office/drawing/2014/main" val="20000"/>
                    </a:ext>
                  </a:extLst>
                </a:gridCol>
                <a:gridCol w="3106015">
                  <a:extLst>
                    <a:ext uri="{9D8B030D-6E8A-4147-A177-3AD203B41FA5}">
                      <a16:colId xmlns:a16="http://schemas.microsoft.com/office/drawing/2014/main" val="20001"/>
                    </a:ext>
                  </a:extLst>
                </a:gridCol>
                <a:gridCol w="3187242">
                  <a:extLst>
                    <a:ext uri="{9D8B030D-6E8A-4147-A177-3AD203B41FA5}">
                      <a16:colId xmlns:a16="http://schemas.microsoft.com/office/drawing/2014/main" val="20002"/>
                    </a:ext>
                  </a:extLst>
                </a:gridCol>
                <a:gridCol w="3127607">
                  <a:extLst>
                    <a:ext uri="{9D8B030D-6E8A-4147-A177-3AD203B41FA5}">
                      <a16:colId xmlns:a16="http://schemas.microsoft.com/office/drawing/2014/main" val="20003"/>
                    </a:ext>
                  </a:extLst>
                </a:gridCol>
              </a:tblGrid>
              <a:tr h="1702547">
                <a:tc>
                  <a:txBody>
                    <a:bodyPr/>
                    <a:lstStyle/>
                    <a:p>
                      <a:pPr algn="ctr">
                        <a:lnSpc>
                          <a:spcPts val="2520"/>
                        </a:lnSpc>
                        <a:defRPr/>
                      </a:pP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Precision</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Recall</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lack Mango Bold"/>
                        </a:rPr>
                        <a:t>f1- score</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extLst>
                  <a:ext uri="{0D108BD9-81ED-4DB2-BD59-A6C34878D82A}">
                    <a16:rowId xmlns:a16="http://schemas.microsoft.com/office/drawing/2014/main" val="10000"/>
                  </a:ext>
                </a:extLst>
              </a:tr>
              <a:tr h="1558307">
                <a:tc>
                  <a:txBody>
                    <a:bodyPr/>
                    <a:lstStyle/>
                    <a:p>
                      <a:pPr algn="ctr">
                        <a:lnSpc>
                          <a:spcPts val="3779"/>
                        </a:lnSpc>
                        <a:defRPr/>
                      </a:pPr>
                      <a:r>
                        <a:rPr lang="en-US" sz="2700">
                          <a:solidFill>
                            <a:srgbClr val="000000"/>
                          </a:solidFill>
                          <a:latin typeface="Open Sans Condensed"/>
                        </a:rPr>
                        <a:t>0</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tc>
                  <a:txBody>
                    <a:bodyPr/>
                    <a:lstStyle/>
                    <a:p>
                      <a:pPr algn="ctr">
                        <a:lnSpc>
                          <a:spcPts val="3779"/>
                        </a:lnSpc>
                        <a:defRPr/>
                      </a:pPr>
                      <a:r>
                        <a:rPr lang="en-US" sz="2700">
                          <a:solidFill>
                            <a:srgbClr val="000000"/>
                          </a:solidFill>
                          <a:latin typeface="Open Sans Condensed"/>
                        </a:rPr>
                        <a:t>0.89</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tc>
                  <a:txBody>
                    <a:bodyPr/>
                    <a:lstStyle/>
                    <a:p>
                      <a:pPr algn="ctr">
                        <a:lnSpc>
                          <a:spcPts val="3779"/>
                        </a:lnSpc>
                        <a:defRPr/>
                      </a:pPr>
                      <a:r>
                        <a:rPr lang="en-US" sz="2700">
                          <a:solidFill>
                            <a:srgbClr val="000000"/>
                          </a:solidFill>
                          <a:latin typeface="Open Sans Condensed"/>
                        </a:rPr>
                        <a:t>0.94</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tc>
                  <a:txBody>
                    <a:bodyPr/>
                    <a:lstStyle/>
                    <a:p>
                      <a:pPr algn="ctr">
                        <a:lnSpc>
                          <a:spcPts val="3779"/>
                        </a:lnSpc>
                        <a:defRPr/>
                      </a:pPr>
                      <a:r>
                        <a:rPr lang="en-US" sz="2700">
                          <a:solidFill>
                            <a:srgbClr val="000000"/>
                          </a:solidFill>
                          <a:latin typeface="Open Sans Condensed"/>
                        </a:rPr>
                        <a:t>0.92</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extLst>
                  <a:ext uri="{0D108BD9-81ED-4DB2-BD59-A6C34878D82A}">
                    <a16:rowId xmlns:a16="http://schemas.microsoft.com/office/drawing/2014/main" val="10001"/>
                  </a:ext>
                </a:extLst>
              </a:tr>
              <a:tr h="1849619">
                <a:tc>
                  <a:txBody>
                    <a:bodyPr/>
                    <a:lstStyle/>
                    <a:p>
                      <a:pPr algn="ctr">
                        <a:lnSpc>
                          <a:spcPts val="3779"/>
                        </a:lnSpc>
                        <a:defRPr/>
                      </a:pPr>
                      <a:r>
                        <a:rPr lang="en-US" sz="2700">
                          <a:solidFill>
                            <a:srgbClr val="000000"/>
                          </a:solidFill>
                          <a:latin typeface="Open Sans Condensed"/>
                        </a:rPr>
                        <a:t>1</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tcPr>
                </a:tc>
                <a:tc>
                  <a:txBody>
                    <a:bodyPr/>
                    <a:lstStyle/>
                    <a:p>
                      <a:pPr algn="ctr">
                        <a:lnSpc>
                          <a:spcPts val="3779"/>
                        </a:lnSpc>
                        <a:defRPr/>
                      </a:pPr>
                      <a:r>
                        <a:rPr lang="en-US" sz="2700">
                          <a:solidFill>
                            <a:srgbClr val="000000"/>
                          </a:solidFill>
                          <a:latin typeface="Open Sans Condensed"/>
                        </a:rPr>
                        <a:t>0.68</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tc>
                  <a:txBody>
                    <a:bodyPr/>
                    <a:lstStyle/>
                    <a:p>
                      <a:pPr algn="ctr">
                        <a:lnSpc>
                          <a:spcPts val="3779"/>
                        </a:lnSpc>
                        <a:defRPr/>
                      </a:pPr>
                      <a:r>
                        <a:rPr lang="en-US" sz="2700">
                          <a:solidFill>
                            <a:srgbClr val="000000"/>
                          </a:solidFill>
                          <a:latin typeface="Open Sans Condensed"/>
                        </a:rPr>
                        <a:t>0.54</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tc>
                  <a:txBody>
                    <a:bodyPr/>
                    <a:lstStyle/>
                    <a:p>
                      <a:pPr algn="ctr">
                        <a:lnSpc>
                          <a:spcPts val="3779"/>
                        </a:lnSpc>
                        <a:defRPr/>
                      </a:pPr>
                      <a:r>
                        <a:rPr lang="en-US" sz="2700">
                          <a:solidFill>
                            <a:srgbClr val="000000"/>
                          </a:solidFill>
                          <a:latin typeface="Open Sans Condensed"/>
                        </a:rPr>
                        <a:t>0.60</a:t>
                      </a:r>
                      <a:endParaRPr lang="en-US" sz="1100"/>
                    </a:p>
                  </a:txBody>
                  <a:tcPr marL="190500" marR="190500" marT="190500" marB="190500" anchor="ctr">
                    <a:lnL w="38100" cap="flat" cmpd="sng" algn="ctr">
                      <a:solidFill>
                        <a:srgbClr val="028080"/>
                      </a:solidFill>
                      <a:prstDash val="solid"/>
                      <a:round/>
                      <a:headEnd type="none" w="med" len="med"/>
                      <a:tailEnd type="none" w="med" len="med"/>
                    </a:lnL>
                    <a:lnR w="38100" cap="flat" cmpd="sng" algn="ctr">
                      <a:solidFill>
                        <a:srgbClr val="028080"/>
                      </a:solidFill>
                      <a:prstDash val="solid"/>
                      <a:round/>
                      <a:headEnd type="none" w="med" len="med"/>
                      <a:tailEnd type="none" w="med" len="med"/>
                    </a:lnR>
                    <a:lnT w="38100" cap="flat" cmpd="sng" algn="ctr">
                      <a:solidFill>
                        <a:srgbClr val="028080"/>
                      </a:solidFill>
                      <a:prstDash val="solid"/>
                      <a:round/>
                      <a:headEnd type="none" w="med" len="med"/>
                      <a:tailEnd type="none" w="med" len="med"/>
                    </a:lnT>
                    <a:lnB w="38100" cap="flat" cmpd="sng" algn="ctr">
                      <a:solidFill>
                        <a:srgbClr val="028080"/>
                      </a:solidFill>
                      <a:prstDash val="solid"/>
                      <a:round/>
                      <a:headEnd type="none" w="med" len="med"/>
                      <a:tailEnd type="none" w="med" len="med"/>
                    </a:lnB>
                    <a:solidFill>
                      <a:srgbClr val="3FB7B2"/>
                    </a:solidFill>
                  </a:tcPr>
                </a:tc>
                <a:extLst>
                  <a:ext uri="{0D108BD9-81ED-4DB2-BD59-A6C34878D82A}">
                    <a16:rowId xmlns:a16="http://schemas.microsoft.com/office/drawing/2014/main" val="10002"/>
                  </a:ext>
                </a:extLst>
              </a:tr>
            </a:tbl>
          </a:graphicData>
        </a:graphic>
      </p:graphicFrame>
      <p:sp>
        <p:nvSpPr>
          <p:cNvPr id="3" name="TextBox 3"/>
          <p:cNvSpPr txBox="1"/>
          <p:nvPr/>
        </p:nvSpPr>
        <p:spPr>
          <a:xfrm>
            <a:off x="3312255" y="6953496"/>
            <a:ext cx="11968290"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Bold"/>
              </a:rPr>
              <a:t>The overall accuracy of the model is 0.86, which means that the model correctly classifies 86% of the loan applications.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DFDF"/>
        </a:solidFill>
        <a:effectLst/>
      </p:bgPr>
    </p:bg>
    <p:spTree>
      <p:nvGrpSpPr>
        <p:cNvPr id="1" name=""/>
        <p:cNvGrpSpPr/>
        <p:nvPr/>
      </p:nvGrpSpPr>
      <p:grpSpPr>
        <a:xfrm>
          <a:off x="0" y="0"/>
          <a:ext cx="0" cy="0"/>
          <a:chOff x="0" y="0"/>
          <a:chExt cx="0" cy="0"/>
        </a:xfrm>
      </p:grpSpPr>
      <p:sp>
        <p:nvSpPr>
          <p:cNvPr id="2" name="Freeform 2"/>
          <p:cNvSpPr/>
          <p:nvPr/>
        </p:nvSpPr>
        <p:spPr>
          <a:xfrm>
            <a:off x="5268885" y="201549"/>
            <a:ext cx="7315200" cy="2039112"/>
          </a:xfrm>
          <a:custGeom>
            <a:avLst/>
            <a:gdLst/>
            <a:ahLst/>
            <a:cxnLst/>
            <a:rect l="l" t="t" r="r" b="b"/>
            <a:pathLst>
              <a:path w="7315200" h="2039112">
                <a:moveTo>
                  <a:pt x="0" y="0"/>
                </a:moveTo>
                <a:lnTo>
                  <a:pt x="7315200" y="0"/>
                </a:lnTo>
                <a:lnTo>
                  <a:pt x="7315200" y="2039112"/>
                </a:lnTo>
                <a:lnTo>
                  <a:pt x="0" y="2039112"/>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894627" y="556260"/>
            <a:ext cx="3648075" cy="1186815"/>
          </a:xfrm>
          <a:prstGeom prst="rect">
            <a:avLst/>
          </a:prstGeom>
        </p:spPr>
        <p:txBody>
          <a:bodyPr lIns="0" tIns="0" rIns="0" bIns="0" rtlCol="0" anchor="t">
            <a:spAutoFit/>
          </a:bodyPr>
          <a:lstStyle/>
          <a:p>
            <a:pPr algn="ctr">
              <a:lnSpc>
                <a:spcPts val="9660"/>
              </a:lnSpc>
            </a:pPr>
            <a:r>
              <a:rPr lang="en-US" sz="6900">
                <a:solidFill>
                  <a:srgbClr val="000000"/>
                </a:solidFill>
                <a:latin typeface="Black Mango Bold"/>
              </a:rPr>
              <a:t>Insights</a:t>
            </a:r>
          </a:p>
        </p:txBody>
      </p:sp>
      <p:sp>
        <p:nvSpPr>
          <p:cNvPr id="4" name="TextBox 4"/>
          <p:cNvSpPr txBox="1"/>
          <p:nvPr/>
        </p:nvSpPr>
        <p:spPr>
          <a:xfrm>
            <a:off x="309541" y="3170045"/>
            <a:ext cx="17668919"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a:rPr>
              <a:t>Considering the geography, customer in Germany have the tendency to churn. Banks need to focus on improving facilities in Germany.</a:t>
            </a:r>
          </a:p>
        </p:txBody>
      </p:sp>
      <p:sp>
        <p:nvSpPr>
          <p:cNvPr id="5" name="TextBox 5"/>
          <p:cNvSpPr txBox="1"/>
          <p:nvPr/>
        </p:nvSpPr>
        <p:spPr>
          <a:xfrm>
            <a:off x="648205" y="4703684"/>
            <a:ext cx="16991589"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a:rPr>
              <a:t>Older people  (Age above 40) might need a  better product or promotion such as better retirement plan, and higher interest rate on investment package.</a:t>
            </a:r>
          </a:p>
        </p:txBody>
      </p:sp>
      <p:sp>
        <p:nvSpPr>
          <p:cNvPr id="6" name="TextBox 6"/>
          <p:cNvSpPr txBox="1"/>
          <p:nvPr/>
        </p:nvSpPr>
        <p:spPr>
          <a:xfrm>
            <a:off x="648205" y="6237323"/>
            <a:ext cx="16656951"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a:rPr>
              <a:t>Banks should focus on getting reliable customers, because a considerable  amount of customers have credit score less than 700 (ideal score).</a:t>
            </a:r>
          </a:p>
        </p:txBody>
      </p:sp>
      <p:grpSp>
        <p:nvGrpSpPr>
          <p:cNvPr id="7" name="Group 7"/>
          <p:cNvGrpSpPr/>
          <p:nvPr/>
        </p:nvGrpSpPr>
        <p:grpSpPr>
          <a:xfrm>
            <a:off x="7931999" y="8913213"/>
            <a:ext cx="10473125" cy="8871353"/>
            <a:chOff x="0" y="0"/>
            <a:chExt cx="2374900" cy="2011680"/>
          </a:xfrm>
        </p:grpSpPr>
        <p:sp>
          <p:nvSpPr>
            <p:cNvPr id="8" name="Freeform 8"/>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gradFill rotWithShape="1">
              <a:gsLst>
                <a:gs pos="0">
                  <a:srgbClr val="CDFFD8">
                    <a:alpha val="100000"/>
                  </a:srgbClr>
                </a:gs>
                <a:gs pos="100000">
                  <a:srgbClr val="94B9FF">
                    <a:alpha val="100000"/>
                  </a:srgbClr>
                </a:gs>
              </a:gsLst>
              <a:lin ang="0"/>
            </a:gradFill>
            <a:ln w="12700">
              <a:solidFill>
                <a:srgbClr val="000000"/>
              </a:solidFill>
            </a:ln>
          </p:spPr>
        </p:sp>
      </p:grpSp>
      <p:grpSp>
        <p:nvGrpSpPr>
          <p:cNvPr id="9" name="Group 9"/>
          <p:cNvGrpSpPr/>
          <p:nvPr/>
        </p:nvGrpSpPr>
        <p:grpSpPr>
          <a:xfrm rot="-10800000">
            <a:off x="-1240777" y="8913213"/>
            <a:ext cx="11479985" cy="9724223"/>
            <a:chOff x="0" y="0"/>
            <a:chExt cx="2374900" cy="2011680"/>
          </a:xfrm>
        </p:grpSpPr>
        <p:sp>
          <p:nvSpPr>
            <p:cNvPr id="10" name="Freeform 10"/>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gradFill rotWithShape="1">
              <a:gsLst>
                <a:gs pos="0">
                  <a:srgbClr val="3E95A6">
                    <a:alpha val="100000"/>
                  </a:srgbClr>
                </a:gs>
                <a:gs pos="100000">
                  <a:srgbClr val="B457A2">
                    <a:alpha val="100000"/>
                  </a:srgbClr>
                </a:gs>
              </a:gsLst>
              <a:lin ang="5400000"/>
            </a:gradFill>
            <a:ln w="12700">
              <a:solidFill>
                <a:srgbClr val="000000"/>
              </a:solidFill>
            </a:ln>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10171" y="5715"/>
            <a:ext cx="18298171" cy="10281285"/>
          </a:xfrm>
          <a:custGeom>
            <a:avLst/>
            <a:gdLst/>
            <a:ahLst/>
            <a:cxnLst/>
            <a:rect l="l" t="t" r="r" b="b"/>
            <a:pathLst>
              <a:path w="18298171" h="10281285">
                <a:moveTo>
                  <a:pt x="0" y="0"/>
                </a:moveTo>
                <a:lnTo>
                  <a:pt x="18298171" y="0"/>
                </a:lnTo>
                <a:lnTo>
                  <a:pt x="18298171" y="10281285"/>
                </a:lnTo>
                <a:lnTo>
                  <a:pt x="0" y="10281285"/>
                </a:lnTo>
                <a:lnTo>
                  <a:pt x="0" y="0"/>
                </a:lnTo>
                <a:close/>
              </a:path>
            </a:pathLst>
          </a:custGeom>
          <a:blipFill>
            <a:blip r:embed="rId2">
              <a:alphaModFix amt="31000"/>
            </a:blip>
            <a:stretch>
              <a:fillRect/>
            </a:stretch>
          </a:blipFill>
        </p:spPr>
      </p:sp>
      <p:sp>
        <p:nvSpPr>
          <p:cNvPr id="3" name="TextBox 3"/>
          <p:cNvSpPr txBox="1"/>
          <p:nvPr/>
        </p:nvSpPr>
        <p:spPr>
          <a:xfrm>
            <a:off x="1028700" y="2475328"/>
            <a:ext cx="16034920" cy="1834703"/>
          </a:xfrm>
          <a:prstGeom prst="rect">
            <a:avLst/>
          </a:prstGeom>
        </p:spPr>
        <p:txBody>
          <a:bodyPr lIns="0" tIns="0" rIns="0" bIns="0" rtlCol="0" anchor="t">
            <a:spAutoFit/>
          </a:bodyPr>
          <a:lstStyle/>
          <a:p>
            <a:pPr algn="ctr">
              <a:lnSpc>
                <a:spcPts val="4924"/>
              </a:lnSpc>
            </a:pPr>
            <a:r>
              <a:rPr lang="en-US" sz="3517" dirty="0">
                <a:solidFill>
                  <a:srgbClr val="000000"/>
                </a:solidFill>
                <a:latin typeface="Open Sans Condensed"/>
              </a:rPr>
              <a:t>The analysis of a bank customer churn dataset highlights key factors affecting customer attrition, including credit score, geography, age, tenure, balance, product holdings, card usage, and customer activity.</a:t>
            </a:r>
          </a:p>
        </p:txBody>
      </p:sp>
      <p:sp>
        <p:nvSpPr>
          <p:cNvPr id="4" name="TextBox 4"/>
          <p:cNvSpPr txBox="1"/>
          <p:nvPr/>
        </p:nvSpPr>
        <p:spPr>
          <a:xfrm>
            <a:off x="1282230" y="4706144"/>
            <a:ext cx="15781389"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a:rPr>
              <a:t>Machine learning algorithms applied to the dataset allow the creation of predictive models for forecasting customer churn accurately.</a:t>
            </a:r>
          </a:p>
        </p:txBody>
      </p:sp>
      <p:sp>
        <p:nvSpPr>
          <p:cNvPr id="5" name="TextBox 5"/>
          <p:cNvSpPr txBox="1"/>
          <p:nvPr/>
        </p:nvSpPr>
        <p:spPr>
          <a:xfrm>
            <a:off x="1282230" y="6277610"/>
            <a:ext cx="15781389" cy="2420856"/>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Condensed"/>
              </a:rPr>
              <a:t>After evaluating various machine learning algorithms, the Random Forest model demonstrated the highest accuracy. Its performance closely aligned with test values, indicating superior predictive capability compared to other algorithms. Therefore, the Random Forest algorithm is seemed the most suitable choice for the dataset, offering dependable and precise predictions.</a:t>
            </a:r>
          </a:p>
        </p:txBody>
      </p:sp>
      <p:sp>
        <p:nvSpPr>
          <p:cNvPr id="6" name="TextBox 6"/>
          <p:cNvSpPr txBox="1"/>
          <p:nvPr/>
        </p:nvSpPr>
        <p:spPr>
          <a:xfrm>
            <a:off x="6411216" y="904875"/>
            <a:ext cx="4769048" cy="1125308"/>
          </a:xfrm>
          <a:prstGeom prst="rect">
            <a:avLst/>
          </a:prstGeom>
        </p:spPr>
        <p:txBody>
          <a:bodyPr lIns="0" tIns="0" rIns="0" bIns="0" rtlCol="0" anchor="t">
            <a:spAutoFit/>
          </a:bodyPr>
          <a:lstStyle/>
          <a:p>
            <a:pPr algn="ctr">
              <a:lnSpc>
                <a:spcPts val="9100"/>
              </a:lnSpc>
            </a:pPr>
            <a:r>
              <a:rPr lang="en-US" sz="6500" dirty="0">
                <a:solidFill>
                  <a:srgbClr val="000000"/>
                </a:solidFill>
                <a:latin typeface="Black Mango Bold"/>
              </a:rPr>
              <a:t>Conclusio</a:t>
            </a:r>
            <a:r>
              <a:rPr lang="en-US" sz="5400" dirty="0">
                <a:solidFill>
                  <a:srgbClr val="000000"/>
                </a:solidFill>
                <a:latin typeface="Black Mango Bold"/>
              </a:rPr>
              <a:t>n</a:t>
            </a:r>
            <a:endParaRPr lang="en-US" sz="6500" dirty="0">
              <a:solidFill>
                <a:srgbClr val="000000"/>
              </a:solidFill>
              <a:latin typeface="Black Mang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5000"/>
            </a:blip>
            <a:stretch>
              <a:fillRect l="-3742" r="-3742"/>
            </a:stretch>
          </a:blipFill>
        </p:spPr>
      </p:sp>
      <p:sp>
        <p:nvSpPr>
          <p:cNvPr id="3" name="TextBox 3"/>
          <p:cNvSpPr txBox="1"/>
          <p:nvPr/>
        </p:nvSpPr>
        <p:spPr>
          <a:xfrm>
            <a:off x="1379421" y="3883810"/>
            <a:ext cx="15879879" cy="3934460"/>
          </a:xfrm>
          <a:prstGeom prst="rect">
            <a:avLst/>
          </a:prstGeom>
        </p:spPr>
        <p:txBody>
          <a:bodyPr lIns="0" tIns="0" rIns="0" bIns="0" rtlCol="0" anchor="t">
            <a:spAutoFit/>
          </a:bodyPr>
          <a:lstStyle/>
          <a:p>
            <a:pPr algn="ctr">
              <a:lnSpc>
                <a:spcPts val="7840"/>
              </a:lnSpc>
              <a:spcBef>
                <a:spcPct val="0"/>
              </a:spcBef>
            </a:pPr>
            <a:r>
              <a:rPr lang="en-US" sz="5600" spc="-112">
                <a:solidFill>
                  <a:srgbClr val="000000"/>
                </a:solidFill>
                <a:latin typeface="Open Sans Condensed"/>
              </a:rPr>
              <a:t> Predicting and understanding churn is crucial for banks as it helps them identify at-risk customers and take proactive measures to retain them, thereby reducing revenue loss and maintaining a loyal customer base.</a:t>
            </a:r>
          </a:p>
        </p:txBody>
      </p:sp>
      <p:sp>
        <p:nvSpPr>
          <p:cNvPr id="4" name="TextBox 4"/>
          <p:cNvSpPr txBox="1"/>
          <p:nvPr/>
        </p:nvSpPr>
        <p:spPr>
          <a:xfrm>
            <a:off x="1028700" y="1019175"/>
            <a:ext cx="16230600" cy="1952625"/>
          </a:xfrm>
          <a:prstGeom prst="rect">
            <a:avLst/>
          </a:prstGeom>
        </p:spPr>
        <p:txBody>
          <a:bodyPr lIns="0" tIns="0" rIns="0" bIns="0" rtlCol="0" anchor="t">
            <a:spAutoFit/>
          </a:bodyPr>
          <a:lstStyle/>
          <a:p>
            <a:pPr marL="0" lvl="0" indent="0" algn="ctr">
              <a:lnSpc>
                <a:spcPts val="7712"/>
              </a:lnSpc>
              <a:spcBef>
                <a:spcPct val="0"/>
              </a:spcBef>
            </a:pPr>
            <a:r>
              <a:rPr lang="en-US" sz="6426">
                <a:solidFill>
                  <a:srgbClr val="000000"/>
                </a:solidFill>
                <a:latin typeface="Black Mango"/>
              </a:rPr>
              <a:t>Why is Customer Churn Analysis important ?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0" y="-70461"/>
            <a:ext cx="18288000" cy="10357461"/>
          </a:xfrm>
          <a:custGeom>
            <a:avLst/>
            <a:gdLst/>
            <a:ahLst/>
            <a:cxnLst/>
            <a:rect l="l" t="t" r="r" b="b"/>
            <a:pathLst>
              <a:path w="18288000" h="10357461">
                <a:moveTo>
                  <a:pt x="0" y="0"/>
                </a:moveTo>
                <a:lnTo>
                  <a:pt x="18288000" y="0"/>
                </a:lnTo>
                <a:lnTo>
                  <a:pt x="18288000" y="10357461"/>
                </a:lnTo>
                <a:lnTo>
                  <a:pt x="0" y="10357461"/>
                </a:lnTo>
                <a:lnTo>
                  <a:pt x="0" y="0"/>
                </a:lnTo>
                <a:close/>
              </a:path>
            </a:pathLst>
          </a:custGeom>
          <a:blipFill>
            <a:blip r:embed="rId2">
              <a:alphaModFix amt="30000"/>
            </a:blip>
            <a:stretch>
              <a:fillRect t="-14410" b="-14410"/>
            </a:stretch>
          </a:blipFill>
        </p:spPr>
      </p:sp>
      <p:sp>
        <p:nvSpPr>
          <p:cNvPr id="3" name="TextBox 3"/>
          <p:cNvSpPr txBox="1"/>
          <p:nvPr/>
        </p:nvSpPr>
        <p:spPr>
          <a:xfrm>
            <a:off x="476546" y="3216753"/>
            <a:ext cx="17385103" cy="6169025"/>
          </a:xfrm>
          <a:prstGeom prst="rect">
            <a:avLst/>
          </a:prstGeom>
        </p:spPr>
        <p:txBody>
          <a:bodyPr lIns="0" tIns="0" rIns="0" bIns="0" rtlCol="0" anchor="t">
            <a:spAutoFit/>
          </a:bodyPr>
          <a:lstStyle/>
          <a:p>
            <a:pPr algn="ctr">
              <a:lnSpc>
                <a:spcPts val="4900"/>
              </a:lnSpc>
            </a:pPr>
            <a:r>
              <a:rPr lang="en-US" sz="3500" dirty="0">
                <a:solidFill>
                  <a:srgbClr val="000000"/>
                </a:solidFill>
                <a:latin typeface="Open Sans Condensed"/>
              </a:rPr>
              <a:t>We would like to express our sincere appreciation to Prof. </a:t>
            </a:r>
            <a:r>
              <a:rPr lang="en-US" sz="3500" dirty="0" err="1">
                <a:solidFill>
                  <a:srgbClr val="000000"/>
                </a:solidFill>
                <a:latin typeface="Open Sans Condensed"/>
              </a:rPr>
              <a:t>Subhajit</a:t>
            </a:r>
            <a:r>
              <a:rPr lang="en-US" sz="3500" dirty="0">
                <a:solidFill>
                  <a:srgbClr val="000000"/>
                </a:solidFill>
                <a:latin typeface="Open Sans Condensed"/>
              </a:rPr>
              <a:t> Dutta,</a:t>
            </a:r>
          </a:p>
          <a:p>
            <a:pPr algn="ctr">
              <a:lnSpc>
                <a:spcPts val="4900"/>
              </a:lnSpc>
            </a:pPr>
            <a:r>
              <a:rPr lang="en-US" sz="3500" dirty="0">
                <a:solidFill>
                  <a:srgbClr val="000000"/>
                </a:solidFill>
                <a:latin typeface="Open Sans Condensed"/>
              </a:rPr>
              <a:t>for his valuable guidance, support, and encouragement throughout this project.</a:t>
            </a:r>
          </a:p>
          <a:p>
            <a:pPr algn="ctr">
              <a:lnSpc>
                <a:spcPts val="4900"/>
              </a:lnSpc>
            </a:pPr>
            <a:r>
              <a:rPr lang="en-US" sz="3500" dirty="0">
                <a:solidFill>
                  <a:srgbClr val="000000"/>
                </a:solidFill>
                <a:latin typeface="Open Sans Condensed"/>
              </a:rPr>
              <a:t>We also thank the TAs for this course. Their guidance was invaluable in shaping</a:t>
            </a:r>
          </a:p>
          <a:p>
            <a:pPr algn="ctr">
              <a:lnSpc>
                <a:spcPts val="4900"/>
              </a:lnSpc>
            </a:pPr>
            <a:r>
              <a:rPr lang="en-US" sz="3500" dirty="0">
                <a:solidFill>
                  <a:srgbClr val="000000"/>
                </a:solidFill>
                <a:latin typeface="Open Sans Condensed"/>
              </a:rPr>
              <a:t>our work.</a:t>
            </a:r>
          </a:p>
          <a:p>
            <a:pPr algn="ctr">
              <a:lnSpc>
                <a:spcPts val="4900"/>
              </a:lnSpc>
            </a:pPr>
            <a:r>
              <a:rPr lang="en-US" sz="3500" dirty="0">
                <a:solidFill>
                  <a:srgbClr val="000000"/>
                </a:solidFill>
                <a:latin typeface="Open Sans Condensed"/>
              </a:rPr>
              <a:t>Additionally, we would like to thank IIT Kanpur for providing resources</a:t>
            </a:r>
          </a:p>
          <a:p>
            <a:pPr algn="ctr">
              <a:lnSpc>
                <a:spcPts val="4900"/>
              </a:lnSpc>
            </a:pPr>
            <a:r>
              <a:rPr lang="en-US" sz="3500" dirty="0">
                <a:solidFill>
                  <a:srgbClr val="000000"/>
                </a:solidFill>
                <a:latin typeface="Open Sans Condensed"/>
              </a:rPr>
              <a:t>and facilities that were essential for the completion of this project.</a:t>
            </a:r>
          </a:p>
          <a:p>
            <a:pPr algn="ctr">
              <a:lnSpc>
                <a:spcPts val="4900"/>
              </a:lnSpc>
            </a:pPr>
            <a:r>
              <a:rPr lang="en-US" sz="3500" dirty="0">
                <a:solidFill>
                  <a:srgbClr val="000000"/>
                </a:solidFill>
                <a:latin typeface="Open Sans Condensed"/>
              </a:rPr>
              <a:t>We are grateful for the opportunity to work on this project, as it has been</a:t>
            </a:r>
          </a:p>
          <a:p>
            <a:pPr algn="ctr">
              <a:lnSpc>
                <a:spcPts val="4900"/>
              </a:lnSpc>
            </a:pPr>
            <a:r>
              <a:rPr lang="en-US" sz="3500" dirty="0">
                <a:solidFill>
                  <a:srgbClr val="000000"/>
                </a:solidFill>
                <a:latin typeface="Open Sans Condensed"/>
              </a:rPr>
              <a:t>a great learning experience for all of us.</a:t>
            </a:r>
          </a:p>
          <a:p>
            <a:pPr algn="ctr">
              <a:lnSpc>
                <a:spcPts val="4900"/>
              </a:lnSpc>
            </a:pPr>
            <a:r>
              <a:rPr lang="en-US" sz="3500" dirty="0">
                <a:solidFill>
                  <a:srgbClr val="000000"/>
                </a:solidFill>
                <a:latin typeface="Open Sans Condensed"/>
              </a:rPr>
              <a:t>Lastly, we extend our thanks to our classmates and friends for their understanding</a:t>
            </a:r>
          </a:p>
          <a:p>
            <a:pPr algn="ctr">
              <a:lnSpc>
                <a:spcPts val="4900"/>
              </a:lnSpc>
            </a:pPr>
            <a:r>
              <a:rPr lang="en-US" sz="3500" dirty="0">
                <a:solidFill>
                  <a:srgbClr val="000000"/>
                </a:solidFill>
                <a:latin typeface="Open Sans Condensed"/>
              </a:rPr>
              <a:t>and encouragement during this project.</a:t>
            </a:r>
          </a:p>
        </p:txBody>
      </p:sp>
      <p:sp>
        <p:nvSpPr>
          <p:cNvPr id="4" name="TextBox 4"/>
          <p:cNvSpPr txBox="1"/>
          <p:nvPr/>
        </p:nvSpPr>
        <p:spPr>
          <a:xfrm>
            <a:off x="4672236" y="1214578"/>
            <a:ext cx="8943529" cy="1111250"/>
          </a:xfrm>
          <a:prstGeom prst="rect">
            <a:avLst/>
          </a:prstGeom>
        </p:spPr>
        <p:txBody>
          <a:bodyPr lIns="0" tIns="0" rIns="0" bIns="0" rtlCol="0" anchor="t">
            <a:spAutoFit/>
          </a:bodyPr>
          <a:lstStyle/>
          <a:p>
            <a:pPr algn="ctr">
              <a:lnSpc>
                <a:spcPts val="9100"/>
              </a:lnSpc>
            </a:pPr>
            <a:r>
              <a:rPr lang="en-US" sz="6500">
                <a:solidFill>
                  <a:srgbClr val="000000"/>
                </a:solidFill>
                <a:latin typeface="Black Mango Bold"/>
              </a:rPr>
              <a:t>Acknowledgements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AutoShape 2"/>
          <p:cNvSpPr/>
          <p:nvPr/>
        </p:nvSpPr>
        <p:spPr>
          <a:xfrm>
            <a:off x="0" y="1028700"/>
            <a:ext cx="18553853" cy="0"/>
          </a:xfrm>
          <a:prstGeom prst="line">
            <a:avLst/>
          </a:prstGeom>
          <a:ln w="19050" cap="flat">
            <a:solidFill>
              <a:srgbClr val="292724"/>
            </a:solidFill>
            <a:prstDash val="solid"/>
            <a:headEnd type="none" w="sm" len="sm"/>
            <a:tailEnd type="none" w="sm" len="sm"/>
          </a:ln>
        </p:spPr>
      </p:sp>
      <p:sp>
        <p:nvSpPr>
          <p:cNvPr id="3" name="AutoShape 3"/>
          <p:cNvSpPr/>
          <p:nvPr/>
        </p:nvSpPr>
        <p:spPr>
          <a:xfrm>
            <a:off x="-223319" y="9258300"/>
            <a:ext cx="18777172" cy="0"/>
          </a:xfrm>
          <a:prstGeom prst="line">
            <a:avLst/>
          </a:prstGeom>
          <a:ln w="19050" cap="flat">
            <a:solidFill>
              <a:srgbClr val="292724"/>
            </a:solidFill>
            <a:prstDash val="solid"/>
            <a:headEnd type="none" w="sm" len="sm"/>
            <a:tailEnd type="none" w="sm" len="sm"/>
          </a:ln>
        </p:spPr>
      </p:sp>
      <p:grpSp>
        <p:nvGrpSpPr>
          <p:cNvPr id="4" name="Group 4"/>
          <p:cNvGrpSpPr/>
          <p:nvPr/>
        </p:nvGrpSpPr>
        <p:grpSpPr>
          <a:xfrm>
            <a:off x="8838159" y="2417528"/>
            <a:ext cx="9235340" cy="4871164"/>
            <a:chOff x="0" y="0"/>
            <a:chExt cx="3081993" cy="1878004"/>
          </a:xfrm>
        </p:grpSpPr>
        <p:sp>
          <p:nvSpPr>
            <p:cNvPr id="5" name="Freeform 5"/>
            <p:cNvSpPr/>
            <p:nvPr/>
          </p:nvSpPr>
          <p:spPr>
            <a:xfrm>
              <a:off x="0" y="0"/>
              <a:ext cx="3081993" cy="1878004"/>
            </a:xfrm>
            <a:custGeom>
              <a:avLst/>
              <a:gdLst/>
              <a:ahLst/>
              <a:cxnLst/>
              <a:rect l="l" t="t" r="r" b="b"/>
              <a:pathLst>
                <a:path w="3081993" h="1878004">
                  <a:moveTo>
                    <a:pt x="25149" y="0"/>
                  </a:moveTo>
                  <a:lnTo>
                    <a:pt x="3056845" y="0"/>
                  </a:lnTo>
                  <a:cubicBezTo>
                    <a:pt x="3070734" y="0"/>
                    <a:pt x="3081993" y="11259"/>
                    <a:pt x="3081993" y="25149"/>
                  </a:cubicBezTo>
                  <a:lnTo>
                    <a:pt x="3081993" y="1852855"/>
                  </a:lnTo>
                  <a:cubicBezTo>
                    <a:pt x="3081993" y="1866745"/>
                    <a:pt x="3070734" y="1878004"/>
                    <a:pt x="3056845" y="1878004"/>
                  </a:cubicBezTo>
                  <a:lnTo>
                    <a:pt x="25149" y="1878004"/>
                  </a:lnTo>
                  <a:cubicBezTo>
                    <a:pt x="18479" y="1878004"/>
                    <a:pt x="12082" y="1875354"/>
                    <a:pt x="7366" y="1870638"/>
                  </a:cubicBezTo>
                  <a:cubicBezTo>
                    <a:pt x="2650" y="1865922"/>
                    <a:pt x="0" y="1859525"/>
                    <a:pt x="0" y="1852855"/>
                  </a:cubicBezTo>
                  <a:lnTo>
                    <a:pt x="0" y="25149"/>
                  </a:lnTo>
                  <a:cubicBezTo>
                    <a:pt x="0" y="11259"/>
                    <a:pt x="11259" y="0"/>
                    <a:pt x="25149" y="0"/>
                  </a:cubicBezTo>
                  <a:close/>
                </a:path>
              </a:pathLst>
            </a:custGeom>
            <a:solidFill>
              <a:srgbClr val="000000">
                <a:alpha val="0"/>
              </a:srgbClr>
            </a:solidFill>
            <a:ln w="19050" cap="rnd">
              <a:solidFill>
                <a:srgbClr val="292724"/>
              </a:solidFill>
              <a:prstDash val="solid"/>
              <a:round/>
            </a:ln>
          </p:spPr>
        </p:sp>
        <p:sp>
          <p:nvSpPr>
            <p:cNvPr id="6" name="TextBox 6"/>
            <p:cNvSpPr txBox="1"/>
            <p:nvPr/>
          </p:nvSpPr>
          <p:spPr>
            <a:xfrm>
              <a:off x="0" y="19050"/>
              <a:ext cx="3081993" cy="1858954"/>
            </a:xfrm>
            <a:prstGeom prst="rect">
              <a:avLst/>
            </a:prstGeom>
          </p:spPr>
          <p:txBody>
            <a:bodyPr lIns="50800" tIns="50800" rIns="50800" bIns="50800" rtlCol="0" anchor="ctr"/>
            <a:lstStyle/>
            <a:p>
              <a:pPr algn="ctr">
                <a:lnSpc>
                  <a:spcPts val="2200"/>
                </a:lnSpc>
              </a:pPr>
              <a:endParaRPr/>
            </a:p>
          </p:txBody>
        </p:sp>
      </p:grpSp>
      <p:grpSp>
        <p:nvGrpSpPr>
          <p:cNvPr id="7" name="Group 7"/>
          <p:cNvGrpSpPr/>
          <p:nvPr/>
        </p:nvGrpSpPr>
        <p:grpSpPr>
          <a:xfrm>
            <a:off x="10118051" y="2007185"/>
            <a:ext cx="5483680" cy="683524"/>
            <a:chOff x="0" y="0"/>
            <a:chExt cx="1829999" cy="228104"/>
          </a:xfrm>
        </p:grpSpPr>
        <p:sp>
          <p:nvSpPr>
            <p:cNvPr id="8" name="Freeform 8"/>
            <p:cNvSpPr/>
            <p:nvPr/>
          </p:nvSpPr>
          <p:spPr>
            <a:xfrm>
              <a:off x="0" y="0"/>
              <a:ext cx="1830000" cy="228104"/>
            </a:xfrm>
            <a:custGeom>
              <a:avLst/>
              <a:gdLst/>
              <a:ahLst/>
              <a:cxnLst/>
              <a:rect l="l" t="t" r="r" b="b"/>
              <a:pathLst>
                <a:path w="1830000" h="228104">
                  <a:moveTo>
                    <a:pt x="42354" y="0"/>
                  </a:moveTo>
                  <a:lnTo>
                    <a:pt x="1787645" y="0"/>
                  </a:lnTo>
                  <a:cubicBezTo>
                    <a:pt x="1811037" y="0"/>
                    <a:pt x="1830000" y="18963"/>
                    <a:pt x="1830000" y="42354"/>
                  </a:cubicBezTo>
                  <a:lnTo>
                    <a:pt x="1830000" y="185749"/>
                  </a:lnTo>
                  <a:cubicBezTo>
                    <a:pt x="1830000" y="209141"/>
                    <a:pt x="1811037" y="228104"/>
                    <a:pt x="1787645" y="228104"/>
                  </a:cubicBezTo>
                  <a:lnTo>
                    <a:pt x="42354" y="228104"/>
                  </a:lnTo>
                  <a:cubicBezTo>
                    <a:pt x="18963" y="228104"/>
                    <a:pt x="0" y="209141"/>
                    <a:pt x="0" y="185749"/>
                  </a:cubicBezTo>
                  <a:lnTo>
                    <a:pt x="0" y="42354"/>
                  </a:lnTo>
                  <a:cubicBezTo>
                    <a:pt x="0" y="18963"/>
                    <a:pt x="18963" y="0"/>
                    <a:pt x="42354" y="0"/>
                  </a:cubicBezTo>
                  <a:close/>
                </a:path>
              </a:pathLst>
            </a:custGeom>
            <a:solidFill>
              <a:srgbClr val="E4E4E4"/>
            </a:solidFill>
            <a:ln w="19050" cap="rnd">
              <a:solidFill>
                <a:srgbClr val="292724"/>
              </a:solidFill>
              <a:prstDash val="solid"/>
              <a:round/>
            </a:ln>
          </p:spPr>
        </p:sp>
        <p:sp>
          <p:nvSpPr>
            <p:cNvPr id="9" name="TextBox 9"/>
            <p:cNvSpPr txBox="1"/>
            <p:nvPr/>
          </p:nvSpPr>
          <p:spPr>
            <a:xfrm>
              <a:off x="0" y="28575"/>
              <a:ext cx="1829999" cy="199529"/>
            </a:xfrm>
            <a:prstGeom prst="rect">
              <a:avLst/>
            </a:prstGeom>
          </p:spPr>
          <p:txBody>
            <a:bodyPr lIns="50800" tIns="50800" rIns="50800" bIns="50800" rtlCol="0" anchor="ctr"/>
            <a:lstStyle/>
            <a:p>
              <a:pPr algn="ctr">
                <a:lnSpc>
                  <a:spcPts val="2800"/>
                </a:lnSpc>
              </a:pPr>
              <a:r>
                <a:rPr lang="en-US" sz="2800" spc="28">
                  <a:solidFill>
                    <a:srgbClr val="292724"/>
                  </a:solidFill>
                  <a:latin typeface="Arialle Bold"/>
                </a:rPr>
                <a:t>Customer Satisfaction</a:t>
              </a:r>
            </a:p>
          </p:txBody>
        </p:sp>
      </p:grpSp>
      <p:sp>
        <p:nvSpPr>
          <p:cNvPr id="10" name="Freeform 10"/>
          <p:cNvSpPr/>
          <p:nvPr/>
        </p:nvSpPr>
        <p:spPr>
          <a:xfrm>
            <a:off x="838723" y="1367288"/>
            <a:ext cx="7762145" cy="5174763"/>
          </a:xfrm>
          <a:custGeom>
            <a:avLst/>
            <a:gdLst/>
            <a:ahLst/>
            <a:cxnLst/>
            <a:rect l="l" t="t" r="r" b="b"/>
            <a:pathLst>
              <a:path w="7762145" h="5174763">
                <a:moveTo>
                  <a:pt x="0" y="0"/>
                </a:moveTo>
                <a:lnTo>
                  <a:pt x="7762145" y="0"/>
                </a:lnTo>
                <a:lnTo>
                  <a:pt x="7762145" y="5174763"/>
                </a:lnTo>
                <a:lnTo>
                  <a:pt x="0" y="5174763"/>
                </a:lnTo>
                <a:lnTo>
                  <a:pt x="0" y="0"/>
                </a:lnTo>
                <a:close/>
              </a:path>
            </a:pathLst>
          </a:custGeom>
          <a:blipFill>
            <a:blip r:embed="rId2"/>
            <a:stretch>
              <a:fillRect/>
            </a:stretch>
          </a:blipFill>
        </p:spPr>
      </p:sp>
      <p:sp>
        <p:nvSpPr>
          <p:cNvPr id="11" name="TextBox 11"/>
          <p:cNvSpPr txBox="1"/>
          <p:nvPr/>
        </p:nvSpPr>
        <p:spPr>
          <a:xfrm>
            <a:off x="1606051" y="6853035"/>
            <a:ext cx="6315863" cy="1381125"/>
          </a:xfrm>
          <a:prstGeom prst="rect">
            <a:avLst/>
          </a:prstGeom>
        </p:spPr>
        <p:txBody>
          <a:bodyPr lIns="0" tIns="0" rIns="0" bIns="0" rtlCol="0" anchor="t">
            <a:spAutoFit/>
          </a:bodyPr>
          <a:lstStyle/>
          <a:p>
            <a:pPr>
              <a:lnSpc>
                <a:spcPts val="10800"/>
              </a:lnSpc>
            </a:pPr>
            <a:r>
              <a:rPr lang="en-US" sz="9000">
                <a:solidFill>
                  <a:srgbClr val="373737"/>
                </a:solidFill>
                <a:latin typeface="Black Mango"/>
              </a:rPr>
              <a:t> Objectives</a:t>
            </a:r>
          </a:p>
        </p:txBody>
      </p:sp>
      <p:sp>
        <p:nvSpPr>
          <p:cNvPr id="12" name="TextBox 12"/>
          <p:cNvSpPr txBox="1"/>
          <p:nvPr/>
        </p:nvSpPr>
        <p:spPr>
          <a:xfrm>
            <a:off x="9144000" y="2970276"/>
            <a:ext cx="8581125" cy="4027449"/>
          </a:xfrm>
          <a:prstGeom prst="rect">
            <a:avLst/>
          </a:prstGeom>
        </p:spPr>
        <p:txBody>
          <a:bodyPr lIns="0" tIns="0" rIns="0" bIns="0" rtlCol="0" anchor="t">
            <a:spAutoFit/>
          </a:bodyPr>
          <a:lstStyle/>
          <a:p>
            <a:pPr algn="ctr">
              <a:lnSpc>
                <a:spcPts val="3460"/>
              </a:lnSpc>
            </a:pPr>
            <a:r>
              <a:rPr lang="en-US" sz="2800" spc="133" dirty="0">
                <a:solidFill>
                  <a:srgbClr val="373737"/>
                </a:solidFill>
                <a:latin typeface="Elephant" panose="02020904090505020303" pitchFamily="18" charset="0"/>
              </a:rPr>
              <a:t>The objective of this project is to use machine learning techniques to build an accurate predictive model that can identify customers who are likely to churn from our bank's services. By analyzing historical customer data, including transactional behavior, demographic information, and customer interactions, our aim is to develop a model that can effectively forecast churn</a:t>
            </a:r>
            <a:r>
              <a:rPr lang="en-US" sz="2800" spc="133" dirty="0">
                <a:solidFill>
                  <a:srgbClr val="373737"/>
                </a:solidFill>
                <a:latin typeface="Open Sans Condensed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999"/>
        </a:solidFill>
        <a:effectLst/>
      </p:bgPr>
    </p:bg>
    <p:spTree>
      <p:nvGrpSpPr>
        <p:cNvPr id="1" name=""/>
        <p:cNvGrpSpPr/>
        <p:nvPr/>
      </p:nvGrpSpPr>
      <p:grpSpPr>
        <a:xfrm>
          <a:off x="0" y="0"/>
          <a:ext cx="0" cy="0"/>
          <a:chOff x="0" y="0"/>
          <a:chExt cx="0" cy="0"/>
        </a:xfrm>
      </p:grpSpPr>
      <p:sp>
        <p:nvSpPr>
          <p:cNvPr id="2" name="Freeform 2"/>
          <p:cNvSpPr/>
          <p:nvPr/>
        </p:nvSpPr>
        <p:spPr>
          <a:xfrm>
            <a:off x="5077718" y="957709"/>
            <a:ext cx="8170664" cy="8371582"/>
          </a:xfrm>
          <a:custGeom>
            <a:avLst/>
            <a:gdLst/>
            <a:ahLst/>
            <a:cxnLst/>
            <a:rect l="l" t="t" r="r" b="b"/>
            <a:pathLst>
              <a:path w="8170664" h="8371582">
                <a:moveTo>
                  <a:pt x="0" y="0"/>
                </a:moveTo>
                <a:lnTo>
                  <a:pt x="8170664" y="0"/>
                </a:lnTo>
                <a:lnTo>
                  <a:pt x="8170664" y="8371582"/>
                </a:lnTo>
                <a:lnTo>
                  <a:pt x="0" y="8371582"/>
                </a:lnTo>
                <a:lnTo>
                  <a:pt x="0" y="0"/>
                </a:lnTo>
                <a:close/>
              </a:path>
            </a:pathLst>
          </a:custGeom>
          <a:blipFill>
            <a:blip r:embed="rId2">
              <a:alphaModFix amt="84000"/>
              <a:extLst>
                <a:ext uri="{96DAC541-7B7A-43D3-8B79-37D633B846F1}">
                  <asvg:svgBlip xmlns:asvg="http://schemas.microsoft.com/office/drawing/2016/SVG/main" r:embed="rId3"/>
                </a:ext>
              </a:extLst>
            </a:blip>
            <a:stretch>
              <a:fillRect l="-25" r="-25"/>
            </a:stretch>
          </a:blipFill>
        </p:spPr>
      </p:sp>
      <p:sp>
        <p:nvSpPr>
          <p:cNvPr id="3" name="TextBox 3"/>
          <p:cNvSpPr txBox="1"/>
          <p:nvPr/>
        </p:nvSpPr>
        <p:spPr>
          <a:xfrm>
            <a:off x="3541506" y="3911594"/>
            <a:ext cx="11204988" cy="2781300"/>
          </a:xfrm>
          <a:prstGeom prst="rect">
            <a:avLst/>
          </a:prstGeom>
        </p:spPr>
        <p:txBody>
          <a:bodyPr lIns="0" tIns="0" rIns="0" bIns="0" rtlCol="0" anchor="t">
            <a:spAutoFit/>
          </a:bodyPr>
          <a:lstStyle/>
          <a:p>
            <a:pPr algn="ctr">
              <a:lnSpc>
                <a:spcPts val="10968"/>
              </a:lnSpc>
            </a:pPr>
            <a:r>
              <a:rPr lang="en-US" sz="9140">
                <a:solidFill>
                  <a:srgbClr val="FFF4FB"/>
                </a:solidFill>
                <a:latin typeface="Black Mango"/>
              </a:rPr>
              <a:t>EXPLORATORY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8080"/>
        </a:solidFill>
        <a:effectLst/>
      </p:bgPr>
    </p:bg>
    <p:spTree>
      <p:nvGrpSpPr>
        <p:cNvPr id="1" name=""/>
        <p:cNvGrpSpPr/>
        <p:nvPr/>
      </p:nvGrpSpPr>
      <p:grpSpPr>
        <a:xfrm>
          <a:off x="0" y="0"/>
          <a:ext cx="0" cy="0"/>
          <a:chOff x="0" y="0"/>
          <a:chExt cx="0" cy="0"/>
        </a:xfrm>
      </p:grpSpPr>
      <p:sp>
        <p:nvSpPr>
          <p:cNvPr id="2" name="Freeform 2"/>
          <p:cNvSpPr/>
          <p:nvPr/>
        </p:nvSpPr>
        <p:spPr>
          <a:xfrm>
            <a:off x="542484" y="1028700"/>
            <a:ext cx="9344191" cy="8229600"/>
          </a:xfrm>
          <a:custGeom>
            <a:avLst/>
            <a:gdLst/>
            <a:ahLst/>
            <a:cxnLst/>
            <a:rect l="l" t="t" r="r" b="b"/>
            <a:pathLst>
              <a:path w="9344191" h="8229600">
                <a:moveTo>
                  <a:pt x="0" y="0"/>
                </a:moveTo>
                <a:lnTo>
                  <a:pt x="9344191" y="0"/>
                </a:lnTo>
                <a:lnTo>
                  <a:pt x="9344191" y="8229600"/>
                </a:lnTo>
                <a:lnTo>
                  <a:pt x="0" y="8229600"/>
                </a:lnTo>
                <a:lnTo>
                  <a:pt x="0" y="0"/>
                </a:lnTo>
                <a:close/>
              </a:path>
            </a:pathLst>
          </a:custGeom>
          <a:blipFill>
            <a:blip r:embed="rId2"/>
            <a:stretch>
              <a:fillRect l="-320"/>
            </a:stretch>
          </a:blipFill>
        </p:spPr>
      </p:sp>
      <p:sp>
        <p:nvSpPr>
          <p:cNvPr id="3" name="Freeform 3"/>
          <p:cNvSpPr/>
          <p:nvPr/>
        </p:nvSpPr>
        <p:spPr>
          <a:xfrm>
            <a:off x="6981685" y="5735197"/>
            <a:ext cx="4324631" cy="1546055"/>
          </a:xfrm>
          <a:custGeom>
            <a:avLst/>
            <a:gdLst/>
            <a:ahLst/>
            <a:cxnLst/>
            <a:rect l="l" t="t" r="r" b="b"/>
            <a:pathLst>
              <a:path w="4324631" h="1546055">
                <a:moveTo>
                  <a:pt x="0" y="0"/>
                </a:moveTo>
                <a:lnTo>
                  <a:pt x="4324630" y="0"/>
                </a:lnTo>
                <a:lnTo>
                  <a:pt x="4324630" y="1546055"/>
                </a:lnTo>
                <a:lnTo>
                  <a:pt x="0" y="1546055"/>
                </a:lnTo>
                <a:lnTo>
                  <a:pt x="0" y="0"/>
                </a:lnTo>
                <a:close/>
              </a:path>
            </a:pathLst>
          </a:custGeom>
          <a:blipFill>
            <a:blip r:embed="rId3">
              <a:alphaModFix amt="76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421475" y="1687978"/>
            <a:ext cx="6498431" cy="887095"/>
          </a:xfrm>
          <a:prstGeom prst="rect">
            <a:avLst/>
          </a:prstGeom>
        </p:spPr>
        <p:txBody>
          <a:bodyPr lIns="0" tIns="0" rIns="0" bIns="0" rtlCol="0" anchor="t">
            <a:spAutoFit/>
          </a:bodyPr>
          <a:lstStyle/>
          <a:p>
            <a:pPr algn="ctr">
              <a:lnSpc>
                <a:spcPts val="7279"/>
              </a:lnSpc>
            </a:pPr>
            <a:r>
              <a:rPr lang="en-US" sz="5199">
                <a:solidFill>
                  <a:srgbClr val="000000"/>
                </a:solidFill>
                <a:latin typeface="Black Mango Bold"/>
              </a:rPr>
              <a:t>Correlation Matrix</a:t>
            </a:r>
          </a:p>
        </p:txBody>
      </p:sp>
      <p:sp>
        <p:nvSpPr>
          <p:cNvPr id="5" name="TextBox 5"/>
          <p:cNvSpPr txBox="1"/>
          <p:nvPr/>
        </p:nvSpPr>
        <p:spPr>
          <a:xfrm>
            <a:off x="10645419" y="3471110"/>
            <a:ext cx="6050545" cy="2380615"/>
          </a:xfrm>
          <a:prstGeom prst="rect">
            <a:avLst/>
          </a:prstGeom>
        </p:spPr>
        <p:txBody>
          <a:bodyPr lIns="0" tIns="0" rIns="0" bIns="0" rtlCol="0" anchor="t">
            <a:spAutoFit/>
          </a:bodyPr>
          <a:lstStyle/>
          <a:p>
            <a:pPr algn="ctr">
              <a:lnSpc>
                <a:spcPts val="4759"/>
              </a:lnSpc>
            </a:pPr>
            <a:r>
              <a:rPr lang="en-US" sz="3399">
                <a:solidFill>
                  <a:srgbClr val="000000"/>
                </a:solidFill>
                <a:latin typeface="Open Sans Condensed"/>
              </a:rPr>
              <a:t>A correlation matrix is a table showing correlation coefficients between variables, representing the strength and direction of their linear relationships.</a:t>
            </a:r>
          </a:p>
        </p:txBody>
      </p:sp>
      <p:sp>
        <p:nvSpPr>
          <p:cNvPr id="6" name="TextBox 6"/>
          <p:cNvSpPr txBox="1"/>
          <p:nvPr/>
        </p:nvSpPr>
        <p:spPr>
          <a:xfrm>
            <a:off x="10551168" y="7224102"/>
            <a:ext cx="6708132" cy="1398069"/>
          </a:xfrm>
          <a:prstGeom prst="rect">
            <a:avLst/>
          </a:prstGeom>
        </p:spPr>
        <p:txBody>
          <a:bodyPr lIns="0" tIns="0" rIns="0" bIns="0" rtlCol="0" anchor="t">
            <a:spAutoFit/>
          </a:bodyPr>
          <a:lstStyle/>
          <a:p>
            <a:pPr algn="ctr">
              <a:lnSpc>
                <a:spcPts val="3709"/>
              </a:lnSpc>
            </a:pPr>
            <a:r>
              <a:rPr lang="en-US" sz="2649">
                <a:solidFill>
                  <a:srgbClr val="000000"/>
                </a:solidFill>
                <a:latin typeface="Open Sans Condensed"/>
              </a:rPr>
              <a:t>From the table , we see that the correlation between exited and complain is 1. Thus we need to remove the complain variable from 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FDF"/>
        </a:solidFill>
        <a:effectLst/>
      </p:bgPr>
    </p:bg>
    <p:spTree>
      <p:nvGrpSpPr>
        <p:cNvPr id="1" name=""/>
        <p:cNvGrpSpPr/>
        <p:nvPr/>
      </p:nvGrpSpPr>
      <p:grpSpPr>
        <a:xfrm>
          <a:off x="0" y="0"/>
          <a:ext cx="0" cy="0"/>
          <a:chOff x="0" y="0"/>
          <a:chExt cx="0" cy="0"/>
        </a:xfrm>
      </p:grpSpPr>
      <p:sp>
        <p:nvSpPr>
          <p:cNvPr id="2" name="Freeform 2"/>
          <p:cNvSpPr/>
          <p:nvPr/>
        </p:nvSpPr>
        <p:spPr>
          <a:xfrm>
            <a:off x="8730737" y="2248370"/>
            <a:ext cx="9313647" cy="6009842"/>
          </a:xfrm>
          <a:custGeom>
            <a:avLst/>
            <a:gdLst/>
            <a:ahLst/>
            <a:cxnLst/>
            <a:rect l="l" t="t" r="r" b="b"/>
            <a:pathLst>
              <a:path w="9313647" h="6009842">
                <a:moveTo>
                  <a:pt x="0" y="0"/>
                </a:moveTo>
                <a:lnTo>
                  <a:pt x="9313647" y="0"/>
                </a:lnTo>
                <a:lnTo>
                  <a:pt x="9313647" y="6009842"/>
                </a:lnTo>
                <a:lnTo>
                  <a:pt x="0" y="6009842"/>
                </a:lnTo>
                <a:lnTo>
                  <a:pt x="0" y="0"/>
                </a:lnTo>
                <a:close/>
              </a:path>
            </a:pathLst>
          </a:custGeom>
          <a:blipFill>
            <a:blip r:embed="rId2"/>
            <a:stretch>
              <a:fillRect l="-1816" r="-805"/>
            </a:stretch>
          </a:blipFill>
        </p:spPr>
      </p:sp>
      <p:sp>
        <p:nvSpPr>
          <p:cNvPr id="3" name="TextBox 3"/>
          <p:cNvSpPr txBox="1"/>
          <p:nvPr/>
        </p:nvSpPr>
        <p:spPr>
          <a:xfrm>
            <a:off x="0" y="3536419"/>
            <a:ext cx="8316944" cy="4042838"/>
          </a:xfrm>
          <a:prstGeom prst="rect">
            <a:avLst/>
          </a:prstGeom>
        </p:spPr>
        <p:txBody>
          <a:bodyPr lIns="0" tIns="0" rIns="0" bIns="0" rtlCol="0" anchor="t">
            <a:spAutoFit/>
          </a:bodyPr>
          <a:lstStyle/>
          <a:p>
            <a:pPr marL="539749" lvl="1" indent="-269875" algn="ctr">
              <a:lnSpc>
                <a:spcPts val="3499"/>
              </a:lnSpc>
              <a:spcBef>
                <a:spcPct val="0"/>
              </a:spcBef>
              <a:buFont typeface="Arial"/>
              <a:buChar char="•"/>
            </a:pPr>
            <a:r>
              <a:rPr lang="en-US" sz="2499" spc="-49">
                <a:solidFill>
                  <a:srgbClr val="000000"/>
                </a:solidFill>
                <a:latin typeface="Open Sans Condensed"/>
              </a:rPr>
              <a:t> The left </a:t>
            </a:r>
            <a:r>
              <a:rPr lang="en-US" sz="2499" spc="-49">
                <a:solidFill>
                  <a:srgbClr val="004AAD"/>
                </a:solidFill>
                <a:latin typeface="Open Sans Condensed"/>
              </a:rPr>
              <a:t>blue</a:t>
            </a:r>
            <a:r>
              <a:rPr lang="en-US" sz="2499" spc="-49">
                <a:solidFill>
                  <a:srgbClr val="000000"/>
                </a:solidFill>
                <a:latin typeface="Open Sans Condensed"/>
              </a:rPr>
              <a:t> bar refers to customers who did not exit the bank. The height of the blue bar is around 5000, which means there are around 5000 customers who did not exit and have a credit card.</a:t>
            </a:r>
          </a:p>
          <a:p>
            <a:pPr algn="ctr">
              <a:lnSpc>
                <a:spcPts val="3499"/>
              </a:lnSpc>
              <a:spcBef>
                <a:spcPct val="0"/>
              </a:spcBef>
            </a:pPr>
            <a:endParaRPr lang="en-US" sz="2499" spc="-49">
              <a:solidFill>
                <a:srgbClr val="000000"/>
              </a:solidFill>
              <a:latin typeface="Open Sans Condensed"/>
            </a:endParaRPr>
          </a:p>
          <a:p>
            <a:pPr algn="ctr">
              <a:lnSpc>
                <a:spcPts val="3499"/>
              </a:lnSpc>
              <a:spcBef>
                <a:spcPct val="0"/>
              </a:spcBef>
            </a:pPr>
            <a:endParaRPr lang="en-US" sz="2499" spc="-49">
              <a:solidFill>
                <a:srgbClr val="000000"/>
              </a:solidFill>
              <a:latin typeface="Open Sans Condensed"/>
            </a:endParaRPr>
          </a:p>
          <a:p>
            <a:pPr marL="539749" lvl="1" indent="-269875" algn="ctr">
              <a:lnSpc>
                <a:spcPts val="3499"/>
              </a:lnSpc>
              <a:spcBef>
                <a:spcPct val="0"/>
              </a:spcBef>
              <a:buFont typeface="Arial"/>
              <a:buChar char="•"/>
            </a:pPr>
            <a:r>
              <a:rPr lang="en-US" sz="2499" spc="-49">
                <a:solidFill>
                  <a:srgbClr val="000000"/>
                </a:solidFill>
                <a:latin typeface="Open Sans Condensed"/>
              </a:rPr>
              <a:t>The right orange bar refers to customers who exited the bank. The height of the orange bar is close to zero, which means there are very few customers who exited the bank and have a credit card.</a:t>
            </a:r>
          </a:p>
          <a:p>
            <a:pPr algn="ctr">
              <a:lnSpc>
                <a:spcPts val="4432"/>
              </a:lnSpc>
              <a:spcBef>
                <a:spcPct val="0"/>
              </a:spcBef>
            </a:pPr>
            <a:endParaRPr lang="en-US" sz="2499" spc="-49">
              <a:solidFill>
                <a:srgbClr val="000000"/>
              </a:solidFill>
              <a:latin typeface="Open Sans Condensed"/>
            </a:endParaRPr>
          </a:p>
        </p:txBody>
      </p:sp>
      <p:grpSp>
        <p:nvGrpSpPr>
          <p:cNvPr id="4" name="Group 4"/>
          <p:cNvGrpSpPr/>
          <p:nvPr/>
        </p:nvGrpSpPr>
        <p:grpSpPr>
          <a:xfrm>
            <a:off x="-1078091" y="-7036985"/>
            <a:ext cx="10473125" cy="8871353"/>
            <a:chOff x="0" y="0"/>
            <a:chExt cx="2374900" cy="2011680"/>
          </a:xfrm>
        </p:grpSpPr>
        <p:sp>
          <p:nvSpPr>
            <p:cNvPr id="5" name="Freeform 5"/>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3D393B"/>
            </a:solidFill>
            <a:ln w="12700">
              <a:solidFill>
                <a:srgbClr val="000000"/>
              </a:solidFill>
            </a:ln>
          </p:spPr>
        </p:sp>
      </p:grpSp>
      <p:grpSp>
        <p:nvGrpSpPr>
          <p:cNvPr id="6" name="Group 6"/>
          <p:cNvGrpSpPr/>
          <p:nvPr/>
        </p:nvGrpSpPr>
        <p:grpSpPr>
          <a:xfrm>
            <a:off x="7814875" y="-7183339"/>
            <a:ext cx="10473125" cy="8871353"/>
            <a:chOff x="0" y="0"/>
            <a:chExt cx="2374900" cy="2011680"/>
          </a:xfrm>
        </p:grpSpPr>
        <p:sp>
          <p:nvSpPr>
            <p:cNvPr id="7" name="Freeform 7"/>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3D393B"/>
            </a:solidFill>
            <a:ln w="12700">
              <a:solidFill>
                <a:srgbClr val="000000"/>
              </a:solidFill>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E0FF"/>
        </a:solidFill>
        <a:effectLst/>
      </p:bgPr>
    </p:bg>
    <p:spTree>
      <p:nvGrpSpPr>
        <p:cNvPr id="1" name=""/>
        <p:cNvGrpSpPr/>
        <p:nvPr/>
      </p:nvGrpSpPr>
      <p:grpSpPr>
        <a:xfrm>
          <a:off x="0" y="0"/>
          <a:ext cx="0" cy="0"/>
          <a:chOff x="0" y="0"/>
          <a:chExt cx="0" cy="0"/>
        </a:xfrm>
      </p:grpSpPr>
      <p:sp>
        <p:nvSpPr>
          <p:cNvPr id="2" name="Freeform 2"/>
          <p:cNvSpPr/>
          <p:nvPr/>
        </p:nvSpPr>
        <p:spPr>
          <a:xfrm>
            <a:off x="6941162" y="2091666"/>
            <a:ext cx="11008251" cy="5853858"/>
          </a:xfrm>
          <a:custGeom>
            <a:avLst/>
            <a:gdLst/>
            <a:ahLst/>
            <a:cxnLst/>
            <a:rect l="l" t="t" r="r" b="b"/>
            <a:pathLst>
              <a:path w="11008251" h="5853858">
                <a:moveTo>
                  <a:pt x="0" y="0"/>
                </a:moveTo>
                <a:lnTo>
                  <a:pt x="11008251" y="0"/>
                </a:lnTo>
                <a:lnTo>
                  <a:pt x="11008251" y="5853857"/>
                </a:lnTo>
                <a:lnTo>
                  <a:pt x="0" y="5853857"/>
                </a:lnTo>
                <a:lnTo>
                  <a:pt x="0" y="0"/>
                </a:lnTo>
                <a:close/>
              </a:path>
            </a:pathLst>
          </a:custGeom>
          <a:blipFill>
            <a:blip r:embed="rId2"/>
            <a:stretch>
              <a:fillRect t="-2055" r="-5159"/>
            </a:stretch>
          </a:blipFill>
        </p:spPr>
      </p:sp>
      <p:sp>
        <p:nvSpPr>
          <p:cNvPr id="3" name="TextBox 3"/>
          <p:cNvSpPr txBox="1"/>
          <p:nvPr/>
        </p:nvSpPr>
        <p:spPr>
          <a:xfrm>
            <a:off x="0" y="2345286"/>
            <a:ext cx="6746779" cy="5032725"/>
          </a:xfrm>
          <a:prstGeom prst="rect">
            <a:avLst/>
          </a:prstGeom>
        </p:spPr>
        <p:txBody>
          <a:bodyPr lIns="0" tIns="0" rIns="0" bIns="0" rtlCol="0" anchor="t">
            <a:spAutoFit/>
          </a:bodyPr>
          <a:lstStyle/>
          <a:p>
            <a:pPr marL="617734" lvl="1" indent="-308867" algn="ctr">
              <a:lnSpc>
                <a:spcPts val="4005"/>
              </a:lnSpc>
              <a:buFont typeface="Arial"/>
              <a:buChar char="•"/>
            </a:pPr>
            <a:r>
              <a:rPr lang="en-US" sz="2861">
                <a:solidFill>
                  <a:srgbClr val="000000"/>
                </a:solidFill>
                <a:latin typeface="Open Sans Condensed"/>
              </a:rPr>
              <a:t>The most frequent credit score is around 640.</a:t>
            </a:r>
          </a:p>
          <a:p>
            <a:pPr algn="ctr">
              <a:lnSpc>
                <a:spcPts val="4005"/>
              </a:lnSpc>
            </a:pPr>
            <a:endParaRPr lang="en-US" sz="2861">
              <a:solidFill>
                <a:srgbClr val="000000"/>
              </a:solidFill>
              <a:latin typeface="Open Sans Condensed"/>
            </a:endParaRPr>
          </a:p>
          <a:p>
            <a:pPr marL="617734" lvl="1" indent="-308867" algn="ctr">
              <a:lnSpc>
                <a:spcPts val="4005"/>
              </a:lnSpc>
              <a:buFont typeface="Arial"/>
              <a:buChar char="•"/>
            </a:pPr>
            <a:r>
              <a:rPr lang="en-US" sz="2861">
                <a:solidFill>
                  <a:srgbClr val="000000"/>
                </a:solidFill>
                <a:latin typeface="Open Sans Condensed"/>
              </a:rPr>
              <a:t>There are fewer people with very high credit scores (around 800) and very low credit scores (around 400).</a:t>
            </a:r>
          </a:p>
          <a:p>
            <a:pPr algn="ctr">
              <a:lnSpc>
                <a:spcPts val="4005"/>
              </a:lnSpc>
            </a:pPr>
            <a:endParaRPr lang="en-US" sz="2861">
              <a:solidFill>
                <a:srgbClr val="000000"/>
              </a:solidFill>
              <a:latin typeface="Open Sans Condensed"/>
            </a:endParaRPr>
          </a:p>
          <a:p>
            <a:pPr marL="617734" lvl="1" indent="-308867" algn="ctr">
              <a:lnSpc>
                <a:spcPts val="4005"/>
              </a:lnSpc>
              <a:buFont typeface="Arial"/>
              <a:buChar char="•"/>
            </a:pPr>
            <a:r>
              <a:rPr lang="en-US" sz="2861">
                <a:solidFill>
                  <a:srgbClr val="000000"/>
                </a:solidFill>
                <a:latin typeface="Open Sans Condensed"/>
              </a:rPr>
              <a:t>The distribution appears to be bell-shaped, which suggests that the data may be normally distributed.</a:t>
            </a:r>
          </a:p>
          <a:p>
            <a:pPr algn="ctr">
              <a:lnSpc>
                <a:spcPts val="4005"/>
              </a:lnSpc>
            </a:pPr>
            <a:endParaRPr lang="en-US" sz="2861">
              <a:solidFill>
                <a:srgbClr val="000000"/>
              </a:solidFill>
              <a:latin typeface="Open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20676" y="1393492"/>
            <a:ext cx="8351364" cy="7500016"/>
          </a:xfrm>
          <a:custGeom>
            <a:avLst/>
            <a:gdLst/>
            <a:ahLst/>
            <a:cxnLst/>
            <a:rect l="l" t="t" r="r" b="b"/>
            <a:pathLst>
              <a:path w="8351364" h="7500016">
                <a:moveTo>
                  <a:pt x="0" y="0"/>
                </a:moveTo>
                <a:lnTo>
                  <a:pt x="8351364" y="0"/>
                </a:lnTo>
                <a:lnTo>
                  <a:pt x="8351364" y="7500016"/>
                </a:lnTo>
                <a:lnTo>
                  <a:pt x="0" y="7500016"/>
                </a:lnTo>
                <a:lnTo>
                  <a:pt x="0" y="0"/>
                </a:lnTo>
                <a:close/>
              </a:path>
            </a:pathLst>
          </a:custGeom>
          <a:blipFill>
            <a:blip r:embed="rId2"/>
            <a:stretch>
              <a:fillRect l="-1502"/>
            </a:stretch>
          </a:blipFill>
        </p:spPr>
      </p:sp>
      <p:sp>
        <p:nvSpPr>
          <p:cNvPr id="3" name="TextBox 3"/>
          <p:cNvSpPr txBox="1"/>
          <p:nvPr/>
        </p:nvSpPr>
        <p:spPr>
          <a:xfrm>
            <a:off x="9872040" y="2941206"/>
            <a:ext cx="8180694" cy="2952074"/>
          </a:xfrm>
          <a:prstGeom prst="rect">
            <a:avLst/>
          </a:prstGeom>
        </p:spPr>
        <p:txBody>
          <a:bodyPr lIns="0" tIns="0" rIns="0" bIns="0" rtlCol="0" anchor="t">
            <a:spAutoFit/>
          </a:bodyPr>
          <a:lstStyle/>
          <a:p>
            <a:pPr algn="ctr">
              <a:lnSpc>
                <a:spcPts val="3934"/>
              </a:lnSpc>
            </a:pPr>
            <a:r>
              <a:rPr lang="en-US" sz="2810">
                <a:solidFill>
                  <a:srgbClr val="000000"/>
                </a:solidFill>
                <a:latin typeface="Canva Sans"/>
              </a:rPr>
              <a:t>• The age of 50 percent customers lies between 32 to 44 approximately. </a:t>
            </a:r>
          </a:p>
          <a:p>
            <a:pPr algn="ctr">
              <a:lnSpc>
                <a:spcPts val="3934"/>
              </a:lnSpc>
            </a:pPr>
            <a:endParaRPr lang="en-US" sz="2810">
              <a:solidFill>
                <a:srgbClr val="000000"/>
              </a:solidFill>
              <a:latin typeface="Canva Sans"/>
            </a:endParaRPr>
          </a:p>
          <a:p>
            <a:pPr algn="ctr">
              <a:lnSpc>
                <a:spcPts val="3934"/>
              </a:lnSpc>
            </a:pPr>
            <a:r>
              <a:rPr lang="en-US" sz="2810">
                <a:solidFill>
                  <a:srgbClr val="000000"/>
                </a:solidFill>
                <a:latin typeface="Canva Sans"/>
              </a:rPr>
              <a:t>• The median of the Age of the customer is around 38.</a:t>
            </a:r>
          </a:p>
          <a:p>
            <a:pPr algn="ctr">
              <a:lnSpc>
                <a:spcPts val="3934"/>
              </a:lnSpc>
            </a:pPr>
            <a:endParaRPr lang="en-US" sz="2810">
              <a:solidFill>
                <a:srgbClr val="000000"/>
              </a:solidFill>
              <a:latin typeface="Canva Sans"/>
            </a:endParaRPr>
          </a:p>
        </p:txBody>
      </p:sp>
      <p:grpSp>
        <p:nvGrpSpPr>
          <p:cNvPr id="4" name="Group 4"/>
          <p:cNvGrpSpPr/>
          <p:nvPr/>
        </p:nvGrpSpPr>
        <p:grpSpPr>
          <a:xfrm rot="-5400000">
            <a:off x="-9910452" y="-519856"/>
            <a:ext cx="12119652" cy="10266058"/>
            <a:chOff x="0" y="0"/>
            <a:chExt cx="2374900" cy="2011680"/>
          </a:xfrm>
        </p:grpSpPr>
        <p:sp>
          <p:nvSpPr>
            <p:cNvPr id="5" name="Freeform 5"/>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028080"/>
            </a:solidFill>
            <a:ln w="12700">
              <a:solidFill>
                <a:srgbClr val="000000"/>
              </a:solidFill>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1389</Words>
  <Application>Microsoft Office PowerPoint</Application>
  <PresentationFormat>Custom</PresentationFormat>
  <Paragraphs>143</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Canva Sans</vt:lpstr>
      <vt:lpstr>Arialle Bold</vt:lpstr>
      <vt:lpstr>Calibri</vt:lpstr>
      <vt:lpstr>Black Mango</vt:lpstr>
      <vt:lpstr>Open Sans Condensed Bold</vt:lpstr>
      <vt:lpstr>Elephant</vt:lpstr>
      <vt:lpstr>Black Mango Bold</vt:lpstr>
      <vt:lpstr>Open Sans Condensed</vt:lpstr>
      <vt:lpstr>Canva Sans Bold</vt:lpstr>
      <vt:lpstr>League Spartan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Analysis</dc:title>
  <dc:creator>Samrat Halder</dc:creator>
  <cp:lastModifiedBy>Samrat Halder</cp:lastModifiedBy>
  <cp:revision>6</cp:revision>
  <dcterms:created xsi:type="dcterms:W3CDTF">2006-08-16T00:00:00Z</dcterms:created>
  <dcterms:modified xsi:type="dcterms:W3CDTF">2024-04-17T06:33:00Z</dcterms:modified>
  <dc:identifier>DAGCUaALJ9s</dc:identifier>
</cp:coreProperties>
</file>